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595F8FD2-43D4-4C46-9909-EFCC09A83493}" type="datetimeFigureOut">
              <a:rPr lang="ru-RU" smtClean="0"/>
              <a:t>23.01.2023</a:t>
            </a:fld>
            <a:endParaRPr lang="ru-RU"/>
          </a:p>
        </p:txBody>
      </p:sp>
      <p:sp>
        <p:nvSpPr>
          <p:cNvPr id="4" name="Образ слайда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4C664F16-E980-4420-97B6-0C74929B24CA}" type="slidenum">
              <a:rPr lang="ru-RU" smtClean="0"/>
              <a:t>‹#›</a:t>
            </a:fld>
            <a:endParaRPr lang="ru-RU"/>
          </a:p>
        </p:txBody>
      </p:sp>
    </p:spTree>
    <p:extLst>
      <p:ext uri="{BB962C8B-B14F-4D97-AF65-F5344CB8AC3E}">
        <p14:creationId xmlns:p14="http://schemas.microsoft.com/office/powerpoint/2010/main" val="26539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63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CDAFFDE0-8E17-46CB-9549-0E52838EF8C8}" type="datetimeFigureOut">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233868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3388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9717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371440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823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1260239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110176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129124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7798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FFDE0-8E17-46CB-9549-0E52838EF8C8}"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271678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DAFFDE0-8E17-46CB-9549-0E52838EF8C8}"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343400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DAFFDE0-8E17-46CB-9549-0E52838EF8C8}" type="datetimeFigureOut">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56237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DAFFDE0-8E17-46CB-9549-0E52838EF8C8}" type="datetimeFigureOut">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357075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FFDE0-8E17-46CB-9549-0E52838EF8C8}" type="datetimeFigureOut">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321911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AFFDE0-8E17-46CB-9549-0E52838EF8C8}"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277529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AFFDE0-8E17-46CB-9549-0E52838EF8C8}"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F6D9D2-075A-45A2-843B-AFD529D0BFEC}" type="slidenum">
              <a:rPr lang="ru-RU" smtClean="0"/>
              <a:t>‹#›</a:t>
            </a:fld>
            <a:endParaRPr lang="ru-RU"/>
          </a:p>
        </p:txBody>
      </p:sp>
    </p:spTree>
    <p:extLst>
      <p:ext uri="{BB962C8B-B14F-4D97-AF65-F5344CB8AC3E}">
        <p14:creationId xmlns:p14="http://schemas.microsoft.com/office/powerpoint/2010/main" val="83779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DAFFDE0-8E17-46CB-9549-0E52838EF8C8}" type="datetimeFigureOut">
              <a:rPr lang="ru-RU" smtClean="0"/>
              <a:t>23.01.2023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DF6D9D2-075A-45A2-843B-AFD529D0BFEC}" type="slidenum">
              <a:rPr lang="ru-RU" smtClean="0"/>
              <a:t>‹#›</a:t>
            </a:fld>
            <a:endParaRPr lang="ru-RU"/>
          </a:p>
        </p:txBody>
      </p:sp>
    </p:spTree>
    <p:extLst>
      <p:ext uri="{BB962C8B-B14F-4D97-AF65-F5344CB8AC3E}">
        <p14:creationId xmlns:p14="http://schemas.microsoft.com/office/powerpoint/2010/main" val="26591842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5309285" cy="1042651"/>
          </a:xfrm>
          <a:prstGeom prst="rect">
            <a:avLst/>
          </a:prstGeom>
        </p:spPr>
      </p:pic>
      <p:sp>
        <p:nvSpPr>
          <p:cNvPr id="3" name="Заголовок 1"/>
          <p:cNvSpPr>
            <a:spLocks noGrp="1"/>
          </p:cNvSpPr>
          <p:nvPr>
            <p:ph type="title"/>
          </p:nvPr>
        </p:nvSpPr>
        <p:spPr>
          <a:xfrm>
            <a:off x="207615" y="2966102"/>
            <a:ext cx="11984385" cy="1447955"/>
          </a:xfrm>
        </p:spPr>
        <p:txBody>
          <a:bodyPr>
            <a:noAutofit/>
          </a:bodyPr>
          <a:lstStyle/>
          <a:p>
            <a:pPr algn="ctr"/>
            <a:r>
              <a:rPr lang="ru-RU" sz="3200" b="1" cap="none" dirty="0" smtClean="0">
                <a:solidFill>
                  <a:schemeClr val="bg1"/>
                </a:solidFill>
                <a:latin typeface="Times New Roman" panose="02020603050405020304" pitchFamily="18" charset="0"/>
                <a:cs typeface="Times New Roman" panose="02020603050405020304" pitchFamily="18" charset="0"/>
              </a:rPr>
              <a:t>МЕТОДИЧЕСКИЕ РЕКОМЕНДАЦИИ </a:t>
            </a:r>
            <a:br>
              <a:rPr lang="ru-RU" sz="3200" b="1" cap="none" dirty="0" smtClean="0">
                <a:solidFill>
                  <a:schemeClr val="bg1"/>
                </a:solidFill>
                <a:latin typeface="Times New Roman" panose="02020603050405020304" pitchFamily="18" charset="0"/>
                <a:cs typeface="Times New Roman" panose="02020603050405020304" pitchFamily="18" charset="0"/>
              </a:rPr>
            </a:br>
            <a:r>
              <a:rPr lang="ru-RU" sz="3200" b="1" cap="none" dirty="0" smtClean="0">
                <a:solidFill>
                  <a:schemeClr val="bg1"/>
                </a:solidFill>
                <a:latin typeface="Times New Roman" panose="02020603050405020304" pitchFamily="18" charset="0"/>
                <a:cs typeface="Times New Roman" panose="02020603050405020304" pitchFamily="18" charset="0"/>
              </a:rPr>
              <a:t>по проведению ОСС посредством заочного голосования с использованием ГИС ЖКХ</a:t>
            </a:r>
            <a:r>
              <a:rPr lang="ru-RU" sz="2400" b="1" dirty="0">
                <a:solidFill>
                  <a:schemeClr val="bg1"/>
                </a:solidFill>
              </a:rPr>
              <a:t/>
            </a:r>
            <a:br>
              <a:rPr lang="ru-RU" sz="2400" b="1" dirty="0">
                <a:solidFill>
                  <a:schemeClr val="bg1"/>
                </a:solidFill>
              </a:rPr>
            </a:br>
            <a:endParaRPr lang="ru-RU" sz="2400" b="1" dirty="0">
              <a:solidFill>
                <a:schemeClr val="bg1"/>
              </a:solidFill>
            </a:endParaRPr>
          </a:p>
        </p:txBody>
      </p:sp>
    </p:spTree>
    <p:extLst>
      <p:ext uri="{BB962C8B-B14F-4D97-AF65-F5344CB8AC3E}">
        <p14:creationId xmlns:p14="http://schemas.microsoft.com/office/powerpoint/2010/main" val="353565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915025" y="2666999"/>
            <a:ext cx="6112933" cy="1300328"/>
          </a:xfrm>
        </p:spPr>
        <p:txBody>
          <a:bodyPr>
            <a:noAutofit/>
          </a:bodyPr>
          <a:lstStyle/>
          <a:p>
            <a:pPr algn="just"/>
            <a:endParaRPr lang="ru-RU" sz="1200"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2"/>
          <a:srcRect l="43598" t="30787" r="24356" b="21137"/>
          <a:stretch/>
        </p:blipFill>
        <p:spPr bwMode="auto">
          <a:xfrm>
            <a:off x="0" y="381000"/>
            <a:ext cx="5915025" cy="5156200"/>
          </a:xfrm>
          <a:prstGeom prst="rect">
            <a:avLst/>
          </a:prstGeom>
          <a:ln>
            <a:noFill/>
          </a:ln>
          <a:extLst>
            <a:ext uri="{53640926-AAD7-44D8-BBD7-CCE9431645EC}">
              <a14:shadowObscured xmlns:a14="http://schemas.microsoft.com/office/drawing/2010/main"/>
            </a:ext>
          </a:extLst>
        </p:spPr>
      </p:pic>
      <p:sp>
        <p:nvSpPr>
          <p:cNvPr id="8" name="Заголовок 1"/>
          <p:cNvSpPr txBox="1">
            <a:spLocks/>
          </p:cNvSpPr>
          <p:nvPr/>
        </p:nvSpPr>
        <p:spPr>
          <a:xfrm>
            <a:off x="6051666" y="2876203"/>
            <a:ext cx="5503024" cy="101569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При необходимости добавьте в повестку другие вопросы, нажав на кнопку «добавить».</a:t>
            </a:r>
          </a:p>
          <a:p>
            <a:pPr algn="ctr"/>
            <a:r>
              <a:rPr lang="ru-RU" sz="2400" b="1" cap="none" dirty="0" smtClean="0">
                <a:solidFill>
                  <a:schemeClr val="bg1"/>
                </a:solidFill>
                <a:latin typeface="Times New Roman" panose="02020603050405020304" pitchFamily="18" charset="0"/>
                <a:cs typeface="Times New Roman" panose="02020603050405020304" pitchFamily="18" charset="0"/>
              </a:rPr>
              <a:t>Далее прикрепите электронный образ сообщения о </a:t>
            </a:r>
            <a:r>
              <a:rPr lang="ru-RU" sz="2400" b="1" cap="none" dirty="0" smtClean="0">
                <a:solidFill>
                  <a:schemeClr val="bg1"/>
                </a:solidFill>
                <a:latin typeface="Times New Roman" panose="02020603050405020304" pitchFamily="18" charset="0"/>
                <a:cs typeface="Times New Roman" panose="02020603050405020304" pitchFamily="18" charset="0"/>
              </a:rPr>
              <a:t>проведении </a:t>
            </a:r>
            <a:r>
              <a:rPr lang="ru-RU" sz="2400" b="1" cap="none" dirty="0" err="1" smtClean="0">
                <a:solidFill>
                  <a:schemeClr val="bg1"/>
                </a:solidFill>
                <a:latin typeface="Times New Roman" panose="02020603050405020304" pitchFamily="18" charset="0"/>
                <a:cs typeface="Times New Roman" panose="02020603050405020304" pitchFamily="18" charset="0"/>
              </a:rPr>
              <a:t>осс</a:t>
            </a:r>
            <a:r>
              <a:rPr lang="ru-RU" sz="2400" b="1" cap="none" dirty="0" smtClean="0">
                <a:solidFill>
                  <a:schemeClr val="bg1"/>
                </a:solidFill>
                <a:latin typeface="Times New Roman" panose="02020603050405020304" pitchFamily="18" charset="0"/>
                <a:cs typeface="Times New Roman" panose="02020603050405020304" pitchFamily="18" charset="0"/>
              </a:rPr>
              <a:t> в соответствующем блоке.</a:t>
            </a:r>
            <a:endParaRPr lang="ru-RU" sz="2400" b="1"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29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42651" t="54447" r="23196" b="33581"/>
          <a:stretch/>
        </p:blipFill>
        <p:spPr bwMode="auto">
          <a:xfrm>
            <a:off x="852105" y="108064"/>
            <a:ext cx="10280174" cy="2061556"/>
          </a:xfrm>
          <a:prstGeom prst="rect">
            <a:avLst/>
          </a:prstGeom>
          <a:ln>
            <a:noFill/>
          </a:ln>
          <a:extLst>
            <a:ext uri="{53640926-AAD7-44D8-BBD7-CCE9431645EC}">
              <a14:shadowObscured xmlns:a14="http://schemas.microsoft.com/office/drawing/2010/main"/>
            </a:ext>
          </a:extLst>
        </p:spPr>
      </p:pic>
      <p:sp>
        <p:nvSpPr>
          <p:cNvPr id="5" name="Заголовок 1"/>
          <p:cNvSpPr>
            <a:spLocks noGrp="1"/>
          </p:cNvSpPr>
          <p:nvPr>
            <p:ph type="title"/>
          </p:nvPr>
        </p:nvSpPr>
        <p:spPr>
          <a:xfrm>
            <a:off x="-1" y="3607724"/>
            <a:ext cx="11984385" cy="1447955"/>
          </a:xfrm>
        </p:spPr>
        <p:txBody>
          <a:bodyPr>
            <a:noAutofit/>
          </a:bodyPr>
          <a:lstStyle/>
          <a:p>
            <a:pPr algn="ctr"/>
            <a:r>
              <a:rPr lang="ru-RU" sz="2200" b="1" cap="none" dirty="0" smtClean="0">
                <a:solidFill>
                  <a:schemeClr val="bg1"/>
                </a:solidFill>
                <a:latin typeface="Times New Roman" panose="02020603050405020304" pitchFamily="18" charset="0"/>
                <a:cs typeface="Times New Roman" panose="02020603050405020304" pitchFamily="18" charset="0"/>
              </a:rPr>
              <a:t>Чтобы сохранить сообщение о проведении ОСС, нажмите на кнопку «сохранить». </a:t>
            </a:r>
            <a:br>
              <a:rPr lang="ru-RU" sz="2200" b="1" cap="none" dirty="0" smtClean="0">
                <a:solidFill>
                  <a:schemeClr val="bg1"/>
                </a:solidFill>
                <a:latin typeface="Times New Roman" panose="02020603050405020304" pitchFamily="18" charset="0"/>
                <a:cs typeface="Times New Roman" panose="02020603050405020304" pitchFamily="18" charset="0"/>
              </a:rPr>
            </a:br>
            <a:r>
              <a:rPr lang="ru-RU" sz="2200" b="1" cap="none" dirty="0" smtClean="0">
                <a:solidFill>
                  <a:schemeClr val="bg1"/>
                </a:solidFill>
                <a:latin typeface="Times New Roman" panose="02020603050405020304" pitchFamily="18" charset="0"/>
                <a:cs typeface="Times New Roman" panose="02020603050405020304" pitchFamily="18" charset="0"/>
              </a:rPr>
              <a:t>Сохраненное сообщение недоступно для просмотра собственниками многоквартирного дома.</a:t>
            </a:r>
            <a:br>
              <a:rPr lang="ru-RU" sz="2200" b="1" cap="none" dirty="0" smtClean="0">
                <a:solidFill>
                  <a:schemeClr val="bg1"/>
                </a:solidFill>
                <a:latin typeface="Times New Roman" panose="02020603050405020304" pitchFamily="18" charset="0"/>
                <a:cs typeface="Times New Roman" panose="02020603050405020304" pitchFamily="18" charset="0"/>
              </a:rPr>
            </a:br>
            <a:r>
              <a:rPr lang="ru-RU" sz="2200" b="1" cap="none" dirty="0" smtClean="0">
                <a:solidFill>
                  <a:schemeClr val="bg1"/>
                </a:solidFill>
                <a:latin typeface="Times New Roman" panose="02020603050405020304" pitchFamily="18" charset="0"/>
                <a:cs typeface="Times New Roman" panose="02020603050405020304" pitchFamily="18" charset="0"/>
              </a:rPr>
              <a:t>Для размещения сообщения о проведении ОСС в ГИС ЖКХ нажмите на кнопку «разместить». Для всех зарегистрированных в ГИС ЖКХ собственников, привязанных к дому, указанному в сообщении о проведении ОСС, система формирует уведомление о проведении ОСС и отправляет его по адресам электронной почты, указанным в регистрационных данных собственников.</a:t>
            </a:r>
            <a:br>
              <a:rPr lang="ru-RU" sz="2200" b="1" cap="none" dirty="0" smtClean="0">
                <a:solidFill>
                  <a:schemeClr val="bg1"/>
                </a:solidFill>
                <a:latin typeface="Times New Roman" panose="02020603050405020304" pitchFamily="18" charset="0"/>
                <a:cs typeface="Times New Roman" panose="02020603050405020304" pitchFamily="18" charset="0"/>
              </a:rPr>
            </a:br>
            <a:r>
              <a:rPr lang="ru-RU" sz="2200" b="1" cap="none" dirty="0" smtClean="0">
                <a:solidFill>
                  <a:schemeClr val="bg1"/>
                </a:solidFill>
                <a:latin typeface="Times New Roman" panose="02020603050405020304" pitchFamily="18" charset="0"/>
                <a:cs typeface="Times New Roman" panose="02020603050405020304" pitchFamily="18" charset="0"/>
              </a:rPr>
              <a:t> </a:t>
            </a:r>
            <a:br>
              <a:rPr lang="ru-RU" sz="2200" b="1" cap="none" dirty="0" smtClean="0">
                <a:solidFill>
                  <a:schemeClr val="bg1"/>
                </a:solidFill>
                <a:latin typeface="Times New Roman" panose="02020603050405020304" pitchFamily="18" charset="0"/>
                <a:cs typeface="Times New Roman" panose="02020603050405020304" pitchFamily="18" charset="0"/>
              </a:rPr>
            </a:br>
            <a:r>
              <a:rPr lang="ru-RU" sz="2200" b="1" cap="none" dirty="0" smtClean="0">
                <a:solidFill>
                  <a:schemeClr val="bg1"/>
                </a:solidFill>
                <a:latin typeface="Times New Roman" panose="02020603050405020304" pitchFamily="18" charset="0"/>
                <a:cs typeface="Times New Roman" panose="02020603050405020304" pitchFamily="18" charset="0"/>
              </a:rPr>
              <a:t>ПРИМЕЧАНИЕ: сообщение о проведении общего собрания собственников помещений в многоквартирном доме в форме заочного голосования с использованием системы размещается администратором общего собрания в ГИС ЖКХ не позднее чем за десять дней до даты и времени начала проведения такого собрания. Продолжительность собрания не менее 7 дней и не более 60 дней.</a:t>
            </a:r>
            <a:endParaRPr lang="ru-RU" sz="2200" b="1"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683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a:srcRect l="43453" t="34778" r="24158" b="22398"/>
          <a:stretch/>
        </p:blipFill>
        <p:spPr bwMode="auto">
          <a:xfrm>
            <a:off x="249382" y="332509"/>
            <a:ext cx="6201294" cy="6084916"/>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6575366" y="4813"/>
            <a:ext cx="5461462" cy="6740307"/>
          </a:xfrm>
          <a:prstGeom prst="rect">
            <a:avLst/>
          </a:prstGeom>
        </p:spPr>
        <p:txBody>
          <a:bodyPr wrap="square">
            <a:spAutoFit/>
          </a:bodyPr>
          <a:lstStyle/>
          <a:p>
            <a:pPr algn="ctr"/>
            <a:r>
              <a:rPr lang="ru-RU" sz="2400" b="1" dirty="0" smtClean="0">
                <a:solidFill>
                  <a:schemeClr val="bg1"/>
                </a:solidFill>
                <a:latin typeface="Times New Roman" panose="02020603050405020304" pitchFamily="18" charset="0"/>
                <a:cs typeface="Times New Roman" panose="02020603050405020304" pitchFamily="18" charset="0"/>
              </a:rPr>
              <a:t>ВНИМАНИЕ! </a:t>
            </a:r>
          </a:p>
          <a:p>
            <a:pPr algn="ctr"/>
            <a:r>
              <a:rPr lang="ru-RU" sz="2400" b="1" dirty="0" smtClean="0">
                <a:solidFill>
                  <a:schemeClr val="bg1"/>
                </a:solidFill>
                <a:latin typeface="Times New Roman" panose="02020603050405020304" pitchFamily="18" charset="0"/>
                <a:cs typeface="Times New Roman" panose="02020603050405020304" pitchFamily="18" charset="0"/>
              </a:rPr>
              <a:t>В </a:t>
            </a:r>
            <a:r>
              <a:rPr lang="ru-RU" sz="2400" b="1" dirty="0">
                <a:solidFill>
                  <a:schemeClr val="bg1"/>
                </a:solidFill>
                <a:latin typeface="Times New Roman" panose="02020603050405020304" pitchFamily="18" charset="0"/>
                <a:cs typeface="Times New Roman" panose="02020603050405020304" pitchFamily="18" charset="0"/>
              </a:rPr>
              <a:t>случае, если суммарная площадь жилых и нежилых помещений, в которых указан кадастровый номер, меньше 50% от общей площади дома, указанной в Системе, отображается информационное сообщение о том, что для размещения сообщения суммарная площадь жилых и нежилых помещений, в которых указан кадастровый номер, должны быть больше или равна 50% от общей площади дома. Если все данные верны, установите флажок в поле «Подтверждаю возможность проведения общего собрания собственников» и нажмите на кнопку «Продолжить».</a:t>
            </a:r>
          </a:p>
        </p:txBody>
      </p:sp>
    </p:spTree>
    <p:extLst>
      <p:ext uri="{BB962C8B-B14F-4D97-AF65-F5344CB8AC3E}">
        <p14:creationId xmlns:p14="http://schemas.microsoft.com/office/powerpoint/2010/main" val="251320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2289" t="9659" r="15012" b="4334"/>
          <a:stretch/>
        </p:blipFill>
        <p:spPr>
          <a:xfrm>
            <a:off x="0" y="0"/>
            <a:ext cx="6051665" cy="4027264"/>
          </a:xfrm>
          <a:prstGeom prst="rect">
            <a:avLst/>
          </a:prstGeom>
        </p:spPr>
      </p:pic>
      <p:pic>
        <p:nvPicPr>
          <p:cNvPr id="5" name="Рисунок 4"/>
          <p:cNvPicPr>
            <a:picLocks noChangeAspect="1"/>
          </p:cNvPicPr>
          <p:nvPr/>
        </p:nvPicPr>
        <p:blipFill rotWithShape="1">
          <a:blip r:embed="rId3"/>
          <a:srcRect l="14667" t="6806" r="17078" b="4167"/>
          <a:stretch/>
        </p:blipFill>
        <p:spPr>
          <a:xfrm>
            <a:off x="5962996" y="2300818"/>
            <a:ext cx="6229004" cy="4570023"/>
          </a:xfrm>
          <a:prstGeom prst="rect">
            <a:avLst/>
          </a:prstGeom>
        </p:spPr>
      </p:pic>
      <p:sp>
        <p:nvSpPr>
          <p:cNvPr id="6" name="Прямоугольник 5"/>
          <p:cNvSpPr/>
          <p:nvPr/>
        </p:nvSpPr>
        <p:spPr>
          <a:xfrm>
            <a:off x="3167149" y="3665913"/>
            <a:ext cx="831273" cy="224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3606" y="4553303"/>
            <a:ext cx="5461462" cy="2308324"/>
          </a:xfrm>
          <a:prstGeom prst="rect">
            <a:avLst/>
          </a:prstGeom>
        </p:spPr>
        <p:txBody>
          <a:bodyPr wrap="square">
            <a:spAutoFit/>
          </a:bodyPr>
          <a:lstStyle/>
          <a:p>
            <a:pPr algn="ctr"/>
            <a:r>
              <a:rPr lang="ru-RU" sz="2400" b="1" dirty="0" smtClean="0">
                <a:solidFill>
                  <a:schemeClr val="bg1"/>
                </a:solidFill>
                <a:latin typeface="Times New Roman" panose="02020603050405020304" pitchFamily="18" charset="0"/>
                <a:cs typeface="Times New Roman" panose="02020603050405020304" pitchFamily="18" charset="0"/>
              </a:rPr>
              <a:t>Посмотреть информацию о внесенных кадастровых номерах жилых помещений возможно сформировав электронный паспорт дома во вкладке «Реестр объектов жилищного фонда»</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16200000">
            <a:off x="3216191" y="4056677"/>
            <a:ext cx="594241" cy="3990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 name="Прямоугольник 9"/>
          <p:cNvSpPr/>
          <p:nvPr/>
        </p:nvSpPr>
        <p:spPr>
          <a:xfrm>
            <a:off x="5918662" y="-3627"/>
            <a:ext cx="6184669" cy="2308324"/>
          </a:xfrm>
          <a:prstGeom prst="rect">
            <a:avLst/>
          </a:prstGeom>
        </p:spPr>
        <p:txBody>
          <a:bodyPr wrap="square">
            <a:spAutoFit/>
          </a:bodyPr>
          <a:lstStyle/>
          <a:p>
            <a:pPr algn="ctr"/>
            <a:r>
              <a:rPr lang="ru-RU" sz="2400" b="1" dirty="0" smtClean="0">
                <a:solidFill>
                  <a:schemeClr val="bg1"/>
                </a:solidFill>
                <a:latin typeface="Times New Roman" panose="02020603050405020304" pitchFamily="18" charset="0"/>
                <a:cs typeface="Times New Roman" panose="02020603050405020304" pitchFamily="18" charset="0"/>
              </a:rPr>
              <a:t>В пункте №17 электронного паспорта дома при размещении кадастрового номера помещения в правом верхнем углу размещен синий восклицательный знак, указывающий на размещение сведений </a:t>
            </a:r>
            <a:r>
              <a:rPr lang="ru-RU" sz="2400" b="1" dirty="0" err="1" smtClean="0">
                <a:solidFill>
                  <a:schemeClr val="bg1"/>
                </a:solidFill>
                <a:latin typeface="Times New Roman" panose="02020603050405020304" pitchFamily="18" charset="0"/>
                <a:cs typeface="Times New Roman" panose="02020603050405020304" pitchFamily="18" charset="0"/>
              </a:rPr>
              <a:t>Росреестром</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rot="5400000">
            <a:off x="6920243" y="2215242"/>
            <a:ext cx="864526" cy="2911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2104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378631" y="3517626"/>
            <a:ext cx="5461462" cy="71900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381403" y="4356138"/>
            <a:ext cx="5461462" cy="830336"/>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381403" y="5320255"/>
            <a:ext cx="5461462" cy="1388116"/>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rotWithShape="1">
          <a:blip r:embed="rId2"/>
          <a:srcRect l="20508" t="29551" r="25498" b="15745"/>
          <a:stretch/>
        </p:blipFill>
        <p:spPr>
          <a:xfrm>
            <a:off x="0" y="0"/>
            <a:ext cx="5943600" cy="3416531"/>
          </a:xfrm>
          <a:prstGeom prst="rect">
            <a:avLst/>
          </a:prstGeom>
        </p:spPr>
      </p:pic>
      <p:pic>
        <p:nvPicPr>
          <p:cNvPr id="5" name="Рисунок 4"/>
          <p:cNvPicPr>
            <a:picLocks noChangeAspect="1"/>
          </p:cNvPicPr>
          <p:nvPr/>
        </p:nvPicPr>
        <p:blipFill rotWithShape="1">
          <a:blip r:embed="rId3"/>
          <a:srcRect l="20084" t="32229" r="29564" b="22525"/>
          <a:stretch/>
        </p:blipFill>
        <p:spPr>
          <a:xfrm>
            <a:off x="6204284" y="1"/>
            <a:ext cx="5987716" cy="3416530"/>
          </a:xfrm>
          <a:prstGeom prst="rect">
            <a:avLst/>
          </a:prstGeom>
        </p:spPr>
      </p:pic>
      <p:pic>
        <p:nvPicPr>
          <p:cNvPr id="6" name="Рисунок 5"/>
          <p:cNvPicPr>
            <a:picLocks noChangeAspect="1"/>
          </p:cNvPicPr>
          <p:nvPr/>
        </p:nvPicPr>
        <p:blipFill rotWithShape="1">
          <a:blip r:embed="rId4"/>
          <a:srcRect l="18687" t="12472" r="27895" b="15377"/>
          <a:stretch/>
        </p:blipFill>
        <p:spPr>
          <a:xfrm>
            <a:off x="-1" y="3514947"/>
            <a:ext cx="5943601" cy="3343054"/>
          </a:xfrm>
          <a:prstGeom prst="rect">
            <a:avLst/>
          </a:prstGeom>
        </p:spPr>
      </p:pic>
      <p:sp>
        <p:nvSpPr>
          <p:cNvPr id="7" name="Прямоугольник 6"/>
          <p:cNvSpPr/>
          <p:nvPr/>
        </p:nvSpPr>
        <p:spPr>
          <a:xfrm>
            <a:off x="6381403" y="3431775"/>
            <a:ext cx="5461462" cy="861774"/>
          </a:xfrm>
          <a:prstGeom prst="rect">
            <a:avLst/>
          </a:prstGeom>
        </p:spPr>
        <p:txBody>
          <a:bodyPr wrap="square">
            <a:sp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В случае отсутствия кадастрового номера:</a:t>
            </a:r>
          </a:p>
          <a:p>
            <a:pPr algn="just"/>
            <a:r>
              <a:rPr lang="ru-RU" sz="1600" b="1" dirty="0" smtClean="0">
                <a:solidFill>
                  <a:schemeClr val="bg1"/>
                </a:solidFill>
                <a:latin typeface="Times New Roman" panose="02020603050405020304" pitchFamily="18" charset="0"/>
                <a:cs typeface="Times New Roman" panose="02020603050405020304" pitchFamily="18" charset="0"/>
              </a:rPr>
              <a:t>1. Переходим в </a:t>
            </a:r>
            <a:r>
              <a:rPr lang="ru-RU" sz="1600" b="1" dirty="0">
                <a:solidFill>
                  <a:schemeClr val="bg1"/>
                </a:solidFill>
                <a:latin typeface="Times New Roman" panose="02020603050405020304" pitchFamily="18" charset="0"/>
                <a:cs typeface="Times New Roman" panose="02020603050405020304" pitchFamily="18" charset="0"/>
              </a:rPr>
              <a:t>раздел информации о </a:t>
            </a:r>
            <a:r>
              <a:rPr lang="ru-RU" sz="1600" b="1" dirty="0" smtClean="0">
                <a:solidFill>
                  <a:schemeClr val="bg1"/>
                </a:solidFill>
                <a:latin typeface="Times New Roman" panose="02020603050405020304" pitchFamily="18" charset="0"/>
                <a:cs typeface="Times New Roman" panose="02020603050405020304" pitchFamily="18" charset="0"/>
              </a:rPr>
              <a:t>помещениях</a:t>
            </a:r>
            <a:endParaRPr lang="ru-RU" sz="1600" b="1" dirty="0">
              <a:solidFill>
                <a:schemeClr val="bg1"/>
              </a:solidFill>
              <a:latin typeface="Times New Roman" panose="02020603050405020304" pitchFamily="18" charset="0"/>
              <a:cs typeface="Times New Roman" panose="02020603050405020304" pitchFamily="18" charset="0"/>
            </a:endParaRPr>
          </a:p>
          <a:p>
            <a:pPr algn="just"/>
            <a:r>
              <a:rPr lang="ru-RU" sz="1600" b="1" dirty="0" smtClean="0">
                <a:solidFill>
                  <a:schemeClr val="bg1"/>
                </a:solidFill>
                <a:latin typeface="Times New Roman" panose="02020603050405020304" pitchFamily="18" charset="0"/>
                <a:cs typeface="Times New Roman" panose="02020603050405020304" pitchFamily="18" charset="0"/>
              </a:rPr>
              <a:t>2. Выбираем </a:t>
            </a:r>
            <a:r>
              <a:rPr lang="ru-RU" sz="1600" b="1" dirty="0">
                <a:solidFill>
                  <a:schemeClr val="bg1"/>
                </a:solidFill>
                <a:latin typeface="Times New Roman" panose="02020603050405020304" pitchFamily="18" charset="0"/>
                <a:cs typeface="Times New Roman" panose="02020603050405020304" pitchFamily="18" charset="0"/>
              </a:rPr>
              <a:t>нужное помещение</a:t>
            </a:r>
          </a:p>
        </p:txBody>
      </p:sp>
      <p:sp>
        <p:nvSpPr>
          <p:cNvPr id="8" name="Прямоугольник 7"/>
          <p:cNvSpPr/>
          <p:nvPr/>
        </p:nvSpPr>
        <p:spPr>
          <a:xfrm>
            <a:off x="6381403" y="4355477"/>
            <a:ext cx="5461462" cy="830997"/>
          </a:xfrm>
          <a:prstGeom prst="rect">
            <a:avLst/>
          </a:prstGeom>
        </p:spPr>
        <p:txBody>
          <a:bodyPr wrap="square">
            <a:spAutoFit/>
          </a:bodyPr>
          <a:lstStyle/>
          <a:p>
            <a:pPr algn="just"/>
            <a:r>
              <a:rPr lang="ru-RU" sz="1600" b="1" dirty="0" smtClean="0">
                <a:solidFill>
                  <a:schemeClr val="bg1"/>
                </a:solidFill>
                <a:latin typeface="Times New Roman" panose="02020603050405020304" pitchFamily="18" charset="0"/>
                <a:cs typeface="Times New Roman" panose="02020603050405020304" pitchFamily="18" charset="0"/>
              </a:rPr>
              <a:t>3. </a:t>
            </a:r>
            <a:r>
              <a:rPr lang="ru-RU" sz="1600" b="1" dirty="0">
                <a:solidFill>
                  <a:schemeClr val="bg1"/>
                </a:solidFill>
                <a:latin typeface="Times New Roman" panose="02020603050405020304" pitchFamily="18" charset="0"/>
                <a:cs typeface="Times New Roman" panose="02020603050405020304" pitchFamily="18" charset="0"/>
              </a:rPr>
              <a:t>Нажимаем на вкладку «Операции»</a:t>
            </a:r>
          </a:p>
          <a:p>
            <a:pPr algn="just"/>
            <a:r>
              <a:rPr lang="ru-RU" sz="1600" b="1" dirty="0" smtClean="0">
                <a:solidFill>
                  <a:schemeClr val="bg1"/>
                </a:solidFill>
                <a:latin typeface="Times New Roman" panose="02020603050405020304" pitchFamily="18" charset="0"/>
                <a:cs typeface="Times New Roman" panose="02020603050405020304" pitchFamily="18" charset="0"/>
              </a:rPr>
              <a:t>4. </a:t>
            </a:r>
            <a:r>
              <a:rPr lang="ru-RU" sz="1600" b="1" dirty="0">
                <a:solidFill>
                  <a:schemeClr val="bg1"/>
                </a:solidFill>
                <a:latin typeface="Times New Roman" panose="02020603050405020304" pitchFamily="18" charset="0"/>
                <a:cs typeface="Times New Roman" panose="02020603050405020304" pitchFamily="18" charset="0"/>
              </a:rPr>
              <a:t>Установить связь помещения с информацией из </a:t>
            </a:r>
            <a:r>
              <a:rPr lang="ru-RU" sz="1600" b="1" dirty="0" err="1">
                <a:solidFill>
                  <a:schemeClr val="bg1"/>
                </a:solidFill>
                <a:latin typeface="Times New Roman" panose="02020603050405020304" pitchFamily="18" charset="0"/>
                <a:cs typeface="Times New Roman" panose="02020603050405020304" pitchFamily="18" charset="0"/>
              </a:rPr>
              <a:t>Росреестра</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381403" y="5342722"/>
            <a:ext cx="5461462" cy="1323439"/>
          </a:xfrm>
          <a:prstGeom prst="rect">
            <a:avLst/>
          </a:prstGeom>
        </p:spPr>
        <p:txBody>
          <a:bodyPr wrap="square">
            <a:spAutoFit/>
          </a:bodyPr>
          <a:lstStyle/>
          <a:p>
            <a:pPr algn="just"/>
            <a:r>
              <a:rPr lang="ru-RU" sz="1600" b="1" dirty="0" smtClean="0">
                <a:solidFill>
                  <a:schemeClr val="bg1"/>
                </a:solidFill>
                <a:latin typeface="Times New Roman" panose="02020603050405020304" pitchFamily="18" charset="0"/>
                <a:cs typeface="Times New Roman" panose="02020603050405020304" pitchFamily="18" charset="0"/>
              </a:rPr>
              <a:t>5. </a:t>
            </a:r>
            <a:r>
              <a:rPr lang="ru-RU" sz="1600" b="1" dirty="0">
                <a:solidFill>
                  <a:schemeClr val="bg1"/>
                </a:solidFill>
                <a:latin typeface="Times New Roman" panose="02020603050405020304" pitchFamily="18" charset="0"/>
                <a:cs typeface="Times New Roman" panose="02020603050405020304" pitchFamily="18" charset="0"/>
              </a:rPr>
              <a:t>Выбрать нужное помещение</a:t>
            </a:r>
          </a:p>
          <a:p>
            <a:pPr algn="just"/>
            <a:r>
              <a:rPr lang="ru-RU" sz="1600" b="1" dirty="0" smtClean="0">
                <a:solidFill>
                  <a:schemeClr val="bg1"/>
                </a:solidFill>
                <a:latin typeface="Times New Roman" panose="02020603050405020304" pitchFamily="18" charset="0"/>
                <a:cs typeface="Times New Roman" panose="02020603050405020304" pitchFamily="18" charset="0"/>
              </a:rPr>
              <a:t>6. </a:t>
            </a:r>
            <a:r>
              <a:rPr lang="ru-RU" sz="1600" b="1" dirty="0">
                <a:solidFill>
                  <a:schemeClr val="bg1"/>
                </a:solidFill>
                <a:latin typeface="Times New Roman" panose="02020603050405020304" pitchFamily="18" charset="0"/>
                <a:cs typeface="Times New Roman" panose="02020603050405020304" pitchFamily="18" charset="0"/>
              </a:rPr>
              <a:t>Поставить галочку в строке «Отображать записи, для которых уже установлена связь с объектом ГИС ЖКХ</a:t>
            </a:r>
          </a:p>
          <a:p>
            <a:pPr algn="just"/>
            <a:r>
              <a:rPr lang="ru-RU" sz="1600" b="1" dirty="0" smtClean="0">
                <a:solidFill>
                  <a:schemeClr val="bg1"/>
                </a:solidFill>
                <a:latin typeface="Times New Roman" panose="02020603050405020304" pitchFamily="18" charset="0"/>
                <a:cs typeface="Times New Roman" panose="02020603050405020304" pitchFamily="18" charset="0"/>
              </a:rPr>
              <a:t>7. </a:t>
            </a:r>
            <a:r>
              <a:rPr lang="ru-RU" sz="1600" b="1" dirty="0">
                <a:solidFill>
                  <a:schemeClr val="bg1"/>
                </a:solidFill>
                <a:latin typeface="Times New Roman" panose="02020603050405020304" pitchFamily="18" charset="0"/>
                <a:cs typeface="Times New Roman" panose="02020603050405020304" pitchFamily="18" charset="0"/>
              </a:rPr>
              <a:t>Выбрать нужное помещение</a:t>
            </a:r>
          </a:p>
          <a:p>
            <a:pPr algn="just"/>
            <a:r>
              <a:rPr lang="ru-RU" sz="1600" b="1" dirty="0" smtClean="0">
                <a:solidFill>
                  <a:schemeClr val="bg1"/>
                </a:solidFill>
                <a:latin typeface="Times New Roman" panose="02020603050405020304" pitchFamily="18" charset="0"/>
                <a:cs typeface="Times New Roman" panose="02020603050405020304" pitchFamily="18" charset="0"/>
              </a:rPr>
              <a:t>8. </a:t>
            </a:r>
            <a:r>
              <a:rPr lang="ru-RU" sz="1600" b="1" dirty="0">
                <a:solidFill>
                  <a:schemeClr val="bg1"/>
                </a:solidFill>
                <a:latin typeface="Times New Roman" panose="02020603050405020304" pitchFamily="18" charset="0"/>
                <a:cs typeface="Times New Roman" panose="02020603050405020304" pitchFamily="18" charset="0"/>
              </a:rPr>
              <a:t>Нажать на кнопку «Выбрать»</a:t>
            </a:r>
          </a:p>
        </p:txBody>
      </p:sp>
      <p:sp>
        <p:nvSpPr>
          <p:cNvPr id="12" name="Стрелка вправо 11"/>
          <p:cNvSpPr/>
          <p:nvPr/>
        </p:nvSpPr>
        <p:spPr>
          <a:xfrm rot="16200000">
            <a:off x="9745878" y="2638953"/>
            <a:ext cx="3565487" cy="3990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3" name="Стрелка вправо 12"/>
          <p:cNvSpPr/>
          <p:nvPr/>
        </p:nvSpPr>
        <p:spPr>
          <a:xfrm rot="10800000">
            <a:off x="4284554" y="5769241"/>
            <a:ext cx="2096849" cy="3990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5"/>
          <a:srcRect l="20139" t="17572" r="18519" b="3580"/>
          <a:stretch/>
        </p:blipFill>
        <p:spPr>
          <a:xfrm>
            <a:off x="0" y="283834"/>
            <a:ext cx="5917530" cy="3132697"/>
          </a:xfrm>
          <a:prstGeom prst="rect">
            <a:avLst/>
          </a:prstGeom>
        </p:spPr>
      </p:pic>
      <p:sp>
        <p:nvSpPr>
          <p:cNvPr id="11" name="Стрелка вправо 10"/>
          <p:cNvSpPr/>
          <p:nvPr/>
        </p:nvSpPr>
        <p:spPr>
          <a:xfrm rot="12683562">
            <a:off x="5167416" y="3020734"/>
            <a:ext cx="1354604" cy="3990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21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17" y="1122220"/>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Система позволяет пользователю размещать решения собственника по голосованию. Размещение решений доступно для размещенных сообщений о проведении первого общего собрания собственников. </a:t>
            </a:r>
            <a:br>
              <a:rPr lang="ru-RU" sz="2400" b="1" cap="none" dirty="0" smtClean="0">
                <a:solidFill>
                  <a:schemeClr val="bg1"/>
                </a:solidFill>
                <a:latin typeface="Times New Roman" panose="02020603050405020304" pitchFamily="18" charset="0"/>
                <a:cs typeface="Times New Roman" panose="02020603050405020304" pitchFamily="18" charset="0"/>
              </a:rPr>
            </a:br>
            <a:r>
              <a:rPr lang="ru-RU" sz="2400" b="1" cap="none" dirty="0" smtClean="0">
                <a:solidFill>
                  <a:schemeClr val="bg1"/>
                </a:solidFill>
                <a:latin typeface="Times New Roman" panose="02020603050405020304" pitchFamily="18" charset="0"/>
                <a:cs typeface="Times New Roman" panose="02020603050405020304" pitchFamily="18" charset="0"/>
              </a:rPr>
              <a:t>Система отображает страницу «решение собственника». Для прикрепления решения собственника, переданного в письменной форме, к сообщению о проведении ОСС выполните следующие шаги. </a:t>
            </a:r>
            <a:br>
              <a:rPr lang="ru-RU" sz="2400" b="1" cap="none" dirty="0" smtClean="0">
                <a:solidFill>
                  <a:schemeClr val="bg1"/>
                </a:solidFill>
                <a:latin typeface="Times New Roman" panose="02020603050405020304" pitchFamily="18" charset="0"/>
                <a:cs typeface="Times New Roman" panose="02020603050405020304" pitchFamily="18" charset="0"/>
              </a:rPr>
            </a:br>
            <a:r>
              <a:rPr lang="ru-RU" sz="2400" b="1" cap="none" dirty="0" smtClean="0">
                <a:solidFill>
                  <a:schemeClr val="bg1"/>
                </a:solidFill>
                <a:latin typeface="Times New Roman" panose="02020603050405020304" pitchFamily="18" charset="0"/>
                <a:cs typeface="Times New Roman" panose="02020603050405020304" pitchFamily="18" charset="0"/>
              </a:rPr>
              <a:t>На вкладке «сообщения о проведении общего собрания» раскройте контекстное меню сообщения в статусе «сообщение размещено», «голосование идет» или «голосование завершено» (в случае если ещё не подведены итоги голосования), и выберите пункт «просмотреть».</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42811" t="55017" r="23036" b="33295"/>
          <a:stretch/>
        </p:blipFill>
        <p:spPr bwMode="auto">
          <a:xfrm>
            <a:off x="390698" y="3826683"/>
            <a:ext cx="11294225" cy="1814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975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0" y="1521231"/>
            <a:ext cx="5486400"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Отображается страница «просмотр сообщения о проведении общего собрания». Нажмите на кнопку «внести решение» внизу страницы. Кнопка отображается, пока не добавлен протокол по голосованию.</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42491" t="36773" r="23036" b="17332"/>
          <a:stretch/>
        </p:blipFill>
        <p:spPr bwMode="auto">
          <a:xfrm>
            <a:off x="0" y="466667"/>
            <a:ext cx="6783186" cy="5285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3223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5557" y="2385754"/>
            <a:ext cx="4796443" cy="1447955"/>
          </a:xfrm>
        </p:spPr>
        <p:txBody>
          <a:bodyPr>
            <a:noAutofit/>
          </a:bodyPr>
          <a:lstStyle/>
          <a:p>
            <a:pPr algn="ctr"/>
            <a:r>
              <a:rPr lang="ru-RU" sz="2000" b="1" cap="none" dirty="0" smtClean="0">
                <a:solidFill>
                  <a:schemeClr val="bg1"/>
                </a:solidFill>
                <a:latin typeface="Times New Roman" panose="02020603050405020304" pitchFamily="18" charset="0"/>
                <a:cs typeface="Times New Roman" panose="02020603050405020304" pitchFamily="18" charset="0"/>
              </a:rPr>
              <a:t>Заполните поля формы. </a:t>
            </a:r>
            <a:br>
              <a:rPr lang="ru-RU" sz="2000" b="1" cap="none" dirty="0" smtClean="0">
                <a:solidFill>
                  <a:schemeClr val="bg1"/>
                </a:solidFill>
                <a:latin typeface="Times New Roman" panose="02020603050405020304" pitchFamily="18" charset="0"/>
                <a:cs typeface="Times New Roman" panose="02020603050405020304" pitchFamily="18" charset="0"/>
              </a:rPr>
            </a:br>
            <a:r>
              <a:rPr lang="ru-RU" sz="2000" b="1" cap="none" dirty="0" smtClean="0">
                <a:solidFill>
                  <a:schemeClr val="bg1"/>
                </a:solidFill>
                <a:latin typeface="Times New Roman" panose="02020603050405020304" pitchFamily="18" charset="0"/>
                <a:cs typeface="Times New Roman" panose="02020603050405020304" pitchFamily="18" charset="0"/>
              </a:rPr>
              <a:t>В первую очередь выберите тип собственника, установив переключатель в положение «физическое лицо» или «юридическое лицо». </a:t>
            </a:r>
            <a:br>
              <a:rPr lang="ru-RU" sz="2000" b="1" cap="none" dirty="0" smtClean="0">
                <a:solidFill>
                  <a:schemeClr val="bg1"/>
                </a:solidFill>
                <a:latin typeface="Times New Roman" panose="02020603050405020304" pitchFamily="18" charset="0"/>
                <a:cs typeface="Times New Roman" panose="02020603050405020304" pitchFamily="18" charset="0"/>
              </a:rPr>
            </a:br>
            <a:r>
              <a:rPr lang="ru-RU" sz="2000" b="1" cap="none" dirty="0" smtClean="0">
                <a:solidFill>
                  <a:schemeClr val="bg1"/>
                </a:solidFill>
                <a:latin typeface="Times New Roman" panose="02020603050405020304" pitchFamily="18" charset="0"/>
                <a:cs typeface="Times New Roman" panose="02020603050405020304" pitchFamily="18" charset="0"/>
              </a:rPr>
              <a:t>- Для физического лица необходимо указать ФИО, СНИЛС и данные документа, удостоверяющего личность. </a:t>
            </a:r>
            <a:br>
              <a:rPr lang="ru-RU" sz="2000" b="1" cap="none" dirty="0" smtClean="0">
                <a:solidFill>
                  <a:schemeClr val="bg1"/>
                </a:solidFill>
                <a:latin typeface="Times New Roman" panose="02020603050405020304" pitchFamily="18" charset="0"/>
                <a:cs typeface="Times New Roman" panose="02020603050405020304" pitchFamily="18" charset="0"/>
              </a:rPr>
            </a:br>
            <a:r>
              <a:rPr lang="ru-RU" sz="2000" b="1" cap="none" dirty="0" smtClean="0">
                <a:solidFill>
                  <a:schemeClr val="bg1"/>
                </a:solidFill>
                <a:latin typeface="Times New Roman" panose="02020603050405020304" pitchFamily="18" charset="0"/>
                <a:cs typeface="Times New Roman" panose="02020603050405020304" pitchFamily="18" charset="0"/>
              </a:rPr>
              <a:t>- Для юридического лица необходимо выбрать организацию из справочника. </a:t>
            </a:r>
            <a:br>
              <a:rPr lang="ru-RU" sz="2000" b="1" cap="none" dirty="0" smtClean="0">
                <a:solidFill>
                  <a:schemeClr val="bg1"/>
                </a:solidFill>
                <a:latin typeface="Times New Roman" panose="02020603050405020304" pitchFamily="18" charset="0"/>
                <a:cs typeface="Times New Roman" panose="02020603050405020304" pitchFamily="18" charset="0"/>
              </a:rPr>
            </a:br>
            <a:r>
              <a:rPr lang="ru-RU" sz="2000" b="1" cap="none" dirty="0" smtClean="0">
                <a:solidFill>
                  <a:schemeClr val="bg1"/>
                </a:solidFill>
                <a:latin typeface="Times New Roman" panose="02020603050405020304" pitchFamily="18" charset="0"/>
                <a:cs typeface="Times New Roman" panose="02020603050405020304" pitchFamily="18" charset="0"/>
              </a:rPr>
              <a:t>Внесите сведения о собственности. Для этого нажмите на кнопку «добавить» в блоке «сведения о собственности». Введите номер и дату государственной регистрации права собственности и нажмите «сохранить».</a:t>
            </a:r>
            <a:endParaRPr lang="ru-RU" sz="2000" b="1" cap="none"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42330" t="30216" r="23196" b="23318"/>
          <a:stretch/>
        </p:blipFill>
        <p:spPr bwMode="auto">
          <a:xfrm>
            <a:off x="0" y="515389"/>
            <a:ext cx="7447280" cy="5591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9295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9" y="847899"/>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Далее укажите решение собственника по каждому из вопросов повестки, установив переключатель в соответствующее положение:</a:t>
            </a:r>
            <a:r>
              <a:rPr lang="ru-RU" sz="2400" b="1" dirty="0">
                <a:solidFill>
                  <a:schemeClr val="bg1"/>
                </a:solidFill>
                <a:latin typeface="Times New Roman" panose="02020603050405020304" pitchFamily="18" charset="0"/>
                <a:cs typeface="Times New Roman" panose="02020603050405020304" pitchFamily="18" charset="0"/>
              </a:rPr>
              <a:t/>
            </a:r>
            <a:br>
              <a:rPr lang="ru-RU" sz="2400" b="1" dirty="0">
                <a:solidFill>
                  <a:schemeClr val="bg1"/>
                </a:solidFill>
                <a:latin typeface="Times New Roman" panose="02020603050405020304" pitchFamily="18" charset="0"/>
                <a:cs typeface="Times New Roman" panose="02020603050405020304" pitchFamily="18" charset="0"/>
              </a:rPr>
            </a:br>
            <a:r>
              <a:rPr lang="ru-RU" sz="2400" b="1" dirty="0">
                <a:solidFill>
                  <a:schemeClr val="bg1"/>
                </a:solidFill>
                <a:latin typeface="Times New Roman" panose="02020603050405020304" pitchFamily="18" charset="0"/>
                <a:cs typeface="Times New Roman" panose="02020603050405020304" pitchFamily="18" charset="0"/>
              </a:rPr>
              <a:t>– «За»; </a:t>
            </a:r>
            <a:br>
              <a:rPr lang="ru-RU" sz="2400" b="1" dirty="0">
                <a:solidFill>
                  <a:schemeClr val="bg1"/>
                </a:solidFill>
                <a:latin typeface="Times New Roman" panose="02020603050405020304" pitchFamily="18" charset="0"/>
                <a:cs typeface="Times New Roman" panose="02020603050405020304" pitchFamily="18" charset="0"/>
              </a:rPr>
            </a:br>
            <a:r>
              <a:rPr lang="ru-RU" sz="2400" b="1" dirty="0">
                <a:solidFill>
                  <a:schemeClr val="bg1"/>
                </a:solidFill>
                <a:latin typeface="Times New Roman" panose="02020603050405020304" pitchFamily="18" charset="0"/>
                <a:cs typeface="Times New Roman" panose="02020603050405020304" pitchFamily="18" charset="0"/>
              </a:rPr>
              <a:t>– «Против»; </a:t>
            </a:r>
            <a:br>
              <a:rPr lang="ru-RU" sz="2400" b="1" dirty="0">
                <a:solidFill>
                  <a:schemeClr val="bg1"/>
                </a:solidFill>
                <a:latin typeface="Times New Roman" panose="02020603050405020304" pitchFamily="18" charset="0"/>
                <a:cs typeface="Times New Roman" panose="02020603050405020304" pitchFamily="18" charset="0"/>
              </a:rPr>
            </a:br>
            <a:r>
              <a:rPr lang="ru-RU" sz="2400" b="1" dirty="0">
                <a:solidFill>
                  <a:schemeClr val="bg1"/>
                </a:solidFill>
                <a:latin typeface="Times New Roman" panose="02020603050405020304" pitchFamily="18" charset="0"/>
                <a:cs typeface="Times New Roman" panose="02020603050405020304" pitchFamily="18" charset="0"/>
              </a:rPr>
              <a:t>– «Воздержался».</a:t>
            </a:r>
            <a:br>
              <a:rPr lang="ru-RU" sz="2400" b="1" dirty="0">
                <a:solidFill>
                  <a:schemeClr val="bg1"/>
                </a:solidFill>
                <a:latin typeface="Times New Roman" panose="02020603050405020304" pitchFamily="18" charset="0"/>
                <a:cs typeface="Times New Roman" panose="02020603050405020304" pitchFamily="18" charset="0"/>
              </a:rPr>
            </a:br>
            <a:r>
              <a:rPr lang="ru-RU" sz="2400" b="1" cap="none" dirty="0" smtClean="0">
                <a:solidFill>
                  <a:schemeClr val="bg1"/>
                </a:solidFill>
                <a:latin typeface="Times New Roman" panose="02020603050405020304" pitchFamily="18" charset="0"/>
                <a:cs typeface="Times New Roman" panose="02020603050405020304" pitchFamily="18" charset="0"/>
              </a:rPr>
              <a:t>Прикрепите электронный образ решения собственника и нажмите на кнопку «разместить». Решение собственника добавлено.</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42490" t="53339" r="23197" b="37001"/>
          <a:stretch/>
        </p:blipFill>
        <p:spPr bwMode="auto">
          <a:xfrm>
            <a:off x="955964" y="3350029"/>
            <a:ext cx="10770522" cy="21197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85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0075" t="22652" r="10630" b="3989"/>
          <a:stretch/>
        </p:blipFill>
        <p:spPr>
          <a:xfrm>
            <a:off x="4765658" y="0"/>
            <a:ext cx="7423265" cy="3863005"/>
          </a:xfrm>
          <a:prstGeom prst="rect">
            <a:avLst/>
          </a:prstGeom>
        </p:spPr>
      </p:pic>
      <p:pic>
        <p:nvPicPr>
          <p:cNvPr id="5" name="Рисунок 4"/>
          <p:cNvPicPr>
            <a:picLocks noChangeAspect="1"/>
          </p:cNvPicPr>
          <p:nvPr/>
        </p:nvPicPr>
        <p:blipFill rotWithShape="1">
          <a:blip r:embed="rId3"/>
          <a:srcRect l="19172" t="26688" r="28461" b="25849"/>
          <a:stretch/>
        </p:blipFill>
        <p:spPr>
          <a:xfrm>
            <a:off x="0" y="3212099"/>
            <a:ext cx="7151256" cy="3645901"/>
          </a:xfrm>
          <a:prstGeom prst="rect">
            <a:avLst/>
          </a:prstGeom>
        </p:spPr>
      </p:pic>
      <p:sp>
        <p:nvSpPr>
          <p:cNvPr id="6" name="Прямоугольник 5"/>
          <p:cNvSpPr/>
          <p:nvPr/>
        </p:nvSpPr>
        <p:spPr>
          <a:xfrm>
            <a:off x="6899564" y="307571"/>
            <a:ext cx="856211" cy="415636"/>
          </a:xfrm>
          <a:prstGeom prst="rect">
            <a:avLst/>
          </a:prstGeom>
          <a:noFill/>
          <a:ln w="381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7" name="Прямоугольник 6"/>
          <p:cNvSpPr/>
          <p:nvPr/>
        </p:nvSpPr>
        <p:spPr>
          <a:xfrm>
            <a:off x="5730241" y="4152386"/>
            <a:ext cx="1310639" cy="2416232"/>
          </a:xfrm>
          <a:prstGeom prst="rect">
            <a:avLst/>
          </a:prstGeom>
          <a:noFill/>
          <a:ln w="381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4"/>
          <a:srcRect l="26808" t="12902" r="35676" b="53695"/>
          <a:stretch/>
        </p:blipFill>
        <p:spPr>
          <a:xfrm>
            <a:off x="7151256" y="4045551"/>
            <a:ext cx="5037667" cy="2523067"/>
          </a:xfrm>
          <a:prstGeom prst="rect">
            <a:avLst/>
          </a:prstGeom>
        </p:spPr>
      </p:pic>
      <p:sp>
        <p:nvSpPr>
          <p:cNvPr id="9" name="Заголовок 1"/>
          <p:cNvSpPr>
            <a:spLocks noGrp="1"/>
          </p:cNvSpPr>
          <p:nvPr>
            <p:ph type="title"/>
          </p:nvPr>
        </p:nvSpPr>
        <p:spPr>
          <a:xfrm>
            <a:off x="404860" y="723207"/>
            <a:ext cx="4123112"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Проголосовать собственники могут войди во вкладку «голосования» выбрав вопросы и пункты «ЗА», «ПРОТИВ», «ВОЗДЕРЖАЛСЯ»</a:t>
            </a:r>
            <a:endParaRPr lang="ru-RU" sz="2400" b="1"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99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258" y="4878030"/>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Для принятия участия в голосованиях необходимо нажать на гиперссылку «голосование по дому» на главной странице личного кабинета.</a:t>
            </a:r>
            <a:r>
              <a:rPr lang="ru-RU" sz="2400" b="1" dirty="0">
                <a:solidFill>
                  <a:schemeClr val="bg1"/>
                </a:solidFill>
              </a:rPr>
              <a:t/>
            </a:r>
            <a:br>
              <a:rPr lang="ru-RU" sz="2400" b="1" dirty="0">
                <a:solidFill>
                  <a:schemeClr val="bg1"/>
                </a:solidFill>
              </a:rPr>
            </a:br>
            <a:endParaRPr lang="ru-RU" sz="2400" b="1" dirty="0">
              <a:solidFill>
                <a:schemeClr val="bg1"/>
              </a:solidFill>
            </a:endParaRPr>
          </a:p>
        </p:txBody>
      </p:sp>
      <p:pic>
        <p:nvPicPr>
          <p:cNvPr id="4" name="Объект 3"/>
          <p:cNvPicPr>
            <a:picLocks noGrp="1"/>
          </p:cNvPicPr>
          <p:nvPr>
            <p:ph idx="1"/>
          </p:nvPr>
        </p:nvPicPr>
        <p:blipFill rotWithShape="1">
          <a:blip r:embed="rId2"/>
          <a:srcRect l="42502" t="45046" r="23200" b="26180"/>
          <a:stretch/>
        </p:blipFill>
        <p:spPr bwMode="auto">
          <a:xfrm>
            <a:off x="407324" y="58189"/>
            <a:ext cx="11371811" cy="4372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517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1900" y="2118205"/>
            <a:ext cx="8534400" cy="1507067"/>
          </a:xfrm>
        </p:spPr>
        <p:txBody>
          <a:bodyPr/>
          <a:lstStyle/>
          <a:p>
            <a:r>
              <a:rPr lang="ru-RU"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22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Отображается страница «реестр сведений о голосовании» на вкладке «голосования». Для организации ОСС необходимо открыть вкладку «сообщения о проведении общего собрания»</a:t>
            </a:r>
            <a:r>
              <a:rPr lang="ru-RU" sz="1600" b="1" dirty="0">
                <a:solidFill>
                  <a:schemeClr val="bg1"/>
                </a:solidFill>
                <a:latin typeface="Times New Roman" panose="02020603050405020304" pitchFamily="18" charset="0"/>
                <a:cs typeface="Times New Roman" panose="02020603050405020304" pitchFamily="18" charset="0"/>
              </a:rPr>
              <a:t/>
            </a:r>
            <a:br>
              <a:rPr lang="ru-RU" sz="1600" b="1" dirty="0">
                <a:solidFill>
                  <a:schemeClr val="bg1"/>
                </a:solidFill>
                <a:latin typeface="Times New Roman" panose="02020603050405020304" pitchFamily="18" charset="0"/>
                <a:cs typeface="Times New Roman" panose="02020603050405020304" pitchFamily="18" charset="0"/>
              </a:rPr>
            </a:b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5" name="Объект 4"/>
          <p:cNvPicPr>
            <a:picLocks noGrp="1"/>
          </p:cNvPicPr>
          <p:nvPr>
            <p:ph idx="1"/>
          </p:nvPr>
        </p:nvPicPr>
        <p:blipFill rotWithShape="1">
          <a:blip r:embed="rId2"/>
          <a:srcRect l="42730" t="21542" r="23420" b="35141"/>
          <a:stretch/>
        </p:blipFill>
        <p:spPr bwMode="auto">
          <a:xfrm>
            <a:off x="365759" y="1330037"/>
            <a:ext cx="11460480" cy="5527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14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984385" cy="1447955"/>
          </a:xfrm>
        </p:spPr>
        <p:txBody>
          <a:bodyPr>
            <a:noAutofit/>
          </a:bodyPr>
          <a:lstStyle/>
          <a:p>
            <a:pPr algn="ctr"/>
            <a:r>
              <a:rPr lang="ru-RU" sz="2400" b="1" dirty="0">
                <a:solidFill>
                  <a:schemeClr val="bg1"/>
                </a:solidFill>
                <a:latin typeface="Times New Roman" panose="02020603050405020304" pitchFamily="18" charset="0"/>
                <a:cs typeface="Times New Roman" panose="02020603050405020304" pitchFamily="18" charset="0"/>
              </a:rPr>
              <a:t>Д</a:t>
            </a:r>
            <a:r>
              <a:rPr lang="ru-RU" sz="2400" b="1" cap="none" dirty="0">
                <a:solidFill>
                  <a:schemeClr val="bg1"/>
                </a:solidFill>
                <a:latin typeface="Times New Roman" panose="02020603050405020304" pitchFamily="18" charset="0"/>
                <a:cs typeface="Times New Roman" panose="02020603050405020304" pitchFamily="18" charset="0"/>
              </a:rPr>
              <a:t>ля создания нового сообщения о проведении ОСС необходимо нажать на кнопку «Добавить»</a:t>
            </a:r>
            <a:r>
              <a:rPr lang="ru-RU" sz="1600" b="1" dirty="0">
                <a:solidFill>
                  <a:schemeClr val="bg1"/>
                </a:solidFill>
                <a:latin typeface="Times New Roman" panose="02020603050405020304" pitchFamily="18" charset="0"/>
                <a:cs typeface="Times New Roman" panose="02020603050405020304" pitchFamily="18" charset="0"/>
              </a:rPr>
              <a:t/>
            </a:r>
            <a:br>
              <a:rPr lang="ru-RU" sz="1600" b="1" dirty="0">
                <a:solidFill>
                  <a:schemeClr val="bg1"/>
                </a:solidFill>
                <a:latin typeface="Times New Roman" panose="02020603050405020304" pitchFamily="18" charset="0"/>
                <a:cs typeface="Times New Roman" panose="02020603050405020304" pitchFamily="18" charset="0"/>
              </a:rPr>
            </a:b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6" name="Объект 5"/>
          <p:cNvPicPr>
            <a:picLocks noGrp="1"/>
          </p:cNvPicPr>
          <p:nvPr>
            <p:ph idx="1"/>
          </p:nvPr>
        </p:nvPicPr>
        <p:blipFill rotWithShape="1">
          <a:blip r:embed="rId2"/>
          <a:srcRect l="42776" t="30100" r="23467" b="28573"/>
          <a:stretch/>
        </p:blipFill>
        <p:spPr bwMode="auto">
          <a:xfrm>
            <a:off x="615142" y="1325879"/>
            <a:ext cx="11161222" cy="53243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93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120" y="4843382"/>
            <a:ext cx="11984385" cy="1723673"/>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Заполните обязательные поля блока «общая информация». В поле «номер» введите номер сообщения. Для заполнения поля «дата составления» выберите дату из календаря или введите ее вручную. При выборе типа собрания «собрание собственников» для заполнения поля «адрес дома» нажмите на кнопку «выбрать» и выберите значение из справочника. Из выпадающих списков выберите вид и форму собрания. </a:t>
            </a:r>
            <a:endParaRPr lang="ru-RU" sz="2400" b="1" cap="none" dirty="0">
              <a:solidFill>
                <a:schemeClr val="bg1"/>
              </a:solidFill>
            </a:endParaRPr>
          </a:p>
        </p:txBody>
      </p:sp>
      <p:pic>
        <p:nvPicPr>
          <p:cNvPr id="5" name="Объект 4"/>
          <p:cNvPicPr>
            <a:picLocks noGrp="1"/>
          </p:cNvPicPr>
          <p:nvPr>
            <p:ph idx="1"/>
          </p:nvPr>
        </p:nvPicPr>
        <p:blipFill rotWithShape="1">
          <a:blip r:embed="rId2"/>
          <a:srcRect l="42434" t="51881" r="22876" b="27879"/>
          <a:stretch/>
        </p:blipFill>
        <p:spPr bwMode="auto">
          <a:xfrm>
            <a:off x="301826" y="1224742"/>
            <a:ext cx="11585171" cy="3227942"/>
          </a:xfrm>
          <a:prstGeom prst="rect">
            <a:avLst/>
          </a:prstGeom>
          <a:ln>
            <a:noFill/>
          </a:ln>
          <a:extLst>
            <a:ext uri="{53640926-AAD7-44D8-BBD7-CCE9431645EC}">
              <a14:shadowObscured xmlns:a14="http://schemas.microsoft.com/office/drawing/2010/main"/>
            </a:ext>
          </a:extLst>
        </p:spPr>
      </p:pic>
      <p:sp>
        <p:nvSpPr>
          <p:cNvPr id="6" name="Заголовок 1"/>
          <p:cNvSpPr txBox="1">
            <a:spLocks/>
          </p:cNvSpPr>
          <p:nvPr/>
        </p:nvSpPr>
        <p:spPr>
          <a:xfrm>
            <a:off x="301826" y="167485"/>
            <a:ext cx="11984385" cy="144795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Отображается страница «добавление сообщения о проведении общего собрания собственников»</a:t>
            </a:r>
            <a:endParaRPr lang="ru-RU" sz="2400" b="1"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42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130" y="523702"/>
            <a:ext cx="12408130" cy="1447955"/>
          </a:xfrm>
        </p:spPr>
        <p:txBody>
          <a:bodyPr>
            <a:no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Внимание</a:t>
            </a:r>
            <a:r>
              <a:rPr lang="ru-RU" sz="2000" b="1" dirty="0" smtClean="0">
                <a:solidFill>
                  <a:schemeClr val="bg1"/>
                </a:solidFill>
                <a:latin typeface="Times New Roman" panose="02020603050405020304" pitchFamily="18" charset="0"/>
                <a:cs typeface="Times New Roman" panose="02020603050405020304" pitchFamily="18" charset="0"/>
              </a:rPr>
              <a:t>!</a:t>
            </a:r>
            <a:br>
              <a:rPr lang="ru-RU" sz="2000" b="1" dirty="0" smtClean="0">
                <a:solidFill>
                  <a:schemeClr val="bg1"/>
                </a:solidFill>
                <a:latin typeface="Times New Roman" panose="02020603050405020304" pitchFamily="18" charset="0"/>
                <a:cs typeface="Times New Roman" panose="02020603050405020304" pitchFamily="18" charset="0"/>
              </a:rPr>
            </a:b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cap="none" dirty="0" smtClean="0">
                <a:solidFill>
                  <a:schemeClr val="bg1"/>
                </a:solidFill>
                <a:latin typeface="Times New Roman" panose="02020603050405020304" pitchFamily="18" charset="0"/>
                <a:cs typeface="Times New Roman" panose="02020603050405020304" pitchFamily="18" charset="0"/>
              </a:rPr>
              <a:t>Форма «заочное голосование с использованием системы» доступна только в тех домах, где еще не выбран администратор ОСС и не проводилось голосований с использованием системы. В зависимости от выбранной формы проведения в блоке «общая информация» отображаются дополнительные поля. Заполните их. </a:t>
            </a:r>
            <a:br>
              <a:rPr lang="ru-RU" sz="2400" b="1" cap="none" dirty="0" smtClean="0">
                <a:solidFill>
                  <a:schemeClr val="bg1"/>
                </a:solidFill>
                <a:latin typeface="Times New Roman" panose="02020603050405020304" pitchFamily="18" charset="0"/>
                <a:cs typeface="Times New Roman" panose="02020603050405020304" pitchFamily="18" charset="0"/>
              </a:rPr>
            </a:br>
            <a:r>
              <a:rPr lang="ru-RU" sz="2400" b="1" cap="none" dirty="0" smtClean="0">
                <a:solidFill>
                  <a:schemeClr val="bg1"/>
                </a:solidFill>
                <a:latin typeface="Times New Roman" panose="02020603050405020304" pitchFamily="18" charset="0"/>
                <a:cs typeface="Times New Roman" panose="02020603050405020304" pitchFamily="18" charset="0"/>
              </a:rPr>
              <a:t>При выборе формы собрания «заочное голосование с использованием системы» отображаются дополнительные поля.</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42843" t="48296" r="23357" b="20182"/>
          <a:stretch/>
        </p:blipFill>
        <p:spPr bwMode="auto">
          <a:xfrm>
            <a:off x="656704" y="2513475"/>
            <a:ext cx="10895215" cy="42946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3349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4320" y="5286895"/>
            <a:ext cx="11604567" cy="1429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0" y="-83127"/>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Для заполнения блока «инициаторы голосования» нажмите на кнопку «добавить» и выберите значение из выпадающего списка.</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p:nvPr/>
        </p:nvPicPr>
        <p:blipFill rotWithShape="1">
          <a:blip r:embed="rId2"/>
          <a:srcRect l="42170" t="62714" r="23036" b="29019"/>
          <a:stretch/>
        </p:blipFill>
        <p:spPr bwMode="auto">
          <a:xfrm>
            <a:off x="486293" y="1332450"/>
            <a:ext cx="11219411" cy="1340024"/>
          </a:xfrm>
          <a:prstGeom prst="rect">
            <a:avLst/>
          </a:prstGeom>
          <a:ln>
            <a:noFill/>
          </a:ln>
          <a:extLst>
            <a:ext uri="{53640926-AAD7-44D8-BBD7-CCE9431645EC}">
              <a14:shadowObscured xmlns:a14="http://schemas.microsoft.com/office/drawing/2010/main"/>
            </a:ext>
          </a:extLst>
        </p:spPr>
      </p:pic>
      <p:sp>
        <p:nvSpPr>
          <p:cNvPr id="7" name="Заголовок 1"/>
          <p:cNvSpPr txBox="1">
            <a:spLocks/>
          </p:cNvSpPr>
          <p:nvPr/>
        </p:nvSpPr>
        <p:spPr>
          <a:xfrm>
            <a:off x="103807" y="3980121"/>
            <a:ext cx="11984385" cy="144795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При выборе пункта «управляющая организация» в качестве инициатора выбирается организация, осуществляющая управление домом, выбранным в блоке «общая информация». </a:t>
            </a:r>
          </a:p>
          <a:p>
            <a:pPr algn="ctr"/>
            <a:endParaRPr lang="ru-RU" sz="2400" b="1" cap="none" dirty="0">
              <a:solidFill>
                <a:schemeClr val="bg1"/>
              </a:solidFill>
              <a:latin typeface="Times New Roman" panose="02020603050405020304" pitchFamily="18" charset="0"/>
              <a:cs typeface="Times New Roman" panose="02020603050405020304" pitchFamily="18" charset="0"/>
            </a:endParaRPr>
          </a:p>
          <a:p>
            <a:pPr algn="ctr"/>
            <a:r>
              <a:rPr lang="ru-RU" sz="2400" b="1" cap="none" dirty="0" smtClean="0">
                <a:solidFill>
                  <a:schemeClr val="bg1"/>
                </a:solidFill>
                <a:latin typeface="Times New Roman" panose="02020603050405020304" pitchFamily="18" charset="0"/>
                <a:cs typeface="Times New Roman" panose="02020603050405020304" pitchFamily="18" charset="0"/>
              </a:rPr>
              <a:t>При выборе пункта «собственник помещения в МКД» отображается окно «выбор собственника помещения в многоквартирном доме».</a:t>
            </a:r>
          </a:p>
          <a:p>
            <a:pPr algn="ctr"/>
            <a:endParaRPr lang="ru-RU" sz="2400" b="1" cap="none" dirty="0" smtClean="0">
              <a:solidFill>
                <a:schemeClr val="bg1"/>
              </a:solidFill>
              <a:latin typeface="Times New Roman" panose="02020603050405020304" pitchFamily="18" charset="0"/>
              <a:cs typeface="Times New Roman" panose="02020603050405020304" pitchFamily="18" charset="0"/>
            </a:endParaRPr>
          </a:p>
          <a:p>
            <a:pPr algn="ctr"/>
            <a:r>
              <a:rPr lang="ru-RU" sz="2400" b="1" cap="none" dirty="0" smtClean="0">
                <a:solidFill>
                  <a:schemeClr val="bg1"/>
                </a:solidFill>
                <a:latin typeface="Times New Roman" panose="02020603050405020304" pitchFamily="18" charset="0"/>
                <a:cs typeface="Times New Roman" panose="02020603050405020304" pitchFamily="18" charset="0"/>
              </a:rPr>
              <a:t>ВАЖНО! Пункт «управляющая организация» отображается, если в системе присутствует действующий договор управления по адресу, выбранному в блоке «общая информация». В ином случае для выбора в качестве инициатора доступен только собственник помещения в МКД.</a:t>
            </a:r>
            <a:endParaRPr lang="ru-RU" sz="2400" b="1"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912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99906"/>
            <a:ext cx="11984385" cy="1447955"/>
          </a:xfrm>
        </p:spPr>
        <p:txBody>
          <a:bodyPr>
            <a:noAutofit/>
          </a:bodyPr>
          <a:lstStyle/>
          <a:p>
            <a:pPr algn="ctr"/>
            <a:r>
              <a:rPr lang="ru-RU" sz="2400" b="1" cap="none" dirty="0" smtClean="0">
                <a:solidFill>
                  <a:schemeClr val="bg1"/>
                </a:solidFill>
                <a:latin typeface="Times New Roman" panose="02020603050405020304" pitchFamily="18" charset="0"/>
                <a:cs typeface="Times New Roman" panose="02020603050405020304" pitchFamily="18" charset="0"/>
              </a:rPr>
              <a:t>Установите переключатель в положение «физическое лицо» или «юридическое лицо». В первом случае требуется указать ФИО, СНИЛС и данные документа, удостоверяющего личность. Во втором - выбрать организацию из справочника.</a:t>
            </a:r>
            <a:endParaRPr lang="ru-RU" sz="2400" b="1" cap="none"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43677" t="45599" r="24520" b="40992"/>
          <a:stretch/>
        </p:blipFill>
        <p:spPr bwMode="auto">
          <a:xfrm>
            <a:off x="376689" y="245533"/>
            <a:ext cx="11410758" cy="2256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396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88473"/>
            <a:ext cx="11984385" cy="1447955"/>
          </a:xfrm>
        </p:spPr>
        <p:txBody>
          <a:bodyPr>
            <a:noAutofit/>
          </a:bodyPr>
          <a:lstStyle/>
          <a:p>
            <a:pPr algn="ctr"/>
            <a:r>
              <a:rPr lang="ru-RU" sz="1800" b="1" cap="none" dirty="0" smtClean="0">
                <a:solidFill>
                  <a:schemeClr val="bg1"/>
                </a:solidFill>
                <a:latin typeface="Times New Roman" panose="02020603050405020304" pitchFamily="18" charset="0"/>
                <a:cs typeface="Times New Roman" panose="02020603050405020304" pitchFamily="18" charset="0"/>
              </a:rPr>
              <a:t>В блоке «повестка» добавьте один или несколько вопросов повестки. Для добавления вопроса нажмите на кнопку «добавить».</a:t>
            </a:r>
            <a:br>
              <a:rPr lang="ru-RU" sz="1800" b="1" cap="none" dirty="0" smtClean="0">
                <a:solidFill>
                  <a:schemeClr val="bg1"/>
                </a:solidFill>
                <a:latin typeface="Times New Roman" panose="02020603050405020304" pitchFamily="18" charset="0"/>
                <a:cs typeface="Times New Roman" panose="02020603050405020304" pitchFamily="18" charset="0"/>
              </a:rPr>
            </a:br>
            <a:r>
              <a:rPr lang="ru-RU" sz="1800" b="1" cap="none" dirty="0" smtClean="0">
                <a:solidFill>
                  <a:schemeClr val="bg1"/>
                </a:solidFill>
                <a:latin typeface="Times New Roman" panose="02020603050405020304" pitchFamily="18" charset="0"/>
                <a:cs typeface="Times New Roman" panose="02020603050405020304" pitchFamily="18" charset="0"/>
              </a:rPr>
              <a:t>Если нет никаких вопросов, которые хотите вынести на голосование, то можно провести ОСС по вопросам, которые выбраны в системе по умолчанию: </a:t>
            </a:r>
            <a:br>
              <a:rPr lang="ru-RU" sz="1800" b="1" cap="none" dirty="0" smtClean="0">
                <a:solidFill>
                  <a:schemeClr val="bg1"/>
                </a:solidFill>
                <a:latin typeface="Times New Roman" panose="02020603050405020304" pitchFamily="18" charset="0"/>
                <a:cs typeface="Times New Roman" panose="02020603050405020304" pitchFamily="18" charset="0"/>
              </a:rPr>
            </a:br>
            <a:r>
              <a:rPr lang="ru-RU" sz="1800" b="1" cap="none" dirty="0" smtClean="0">
                <a:solidFill>
                  <a:schemeClr val="bg1"/>
                </a:solidFill>
                <a:latin typeface="Times New Roman" panose="02020603050405020304" pitchFamily="18" charset="0"/>
                <a:cs typeface="Times New Roman" panose="02020603050405020304" pitchFamily="18" charset="0"/>
              </a:rPr>
              <a:t>– порядок приема администратором общего собрания сообщений о проведении общих собраний собственников помещений в многоквартирном доме; </a:t>
            </a:r>
            <a:br>
              <a:rPr lang="ru-RU" sz="1800" b="1" cap="none" dirty="0" smtClean="0">
                <a:solidFill>
                  <a:schemeClr val="bg1"/>
                </a:solidFill>
                <a:latin typeface="Times New Roman" panose="02020603050405020304" pitchFamily="18" charset="0"/>
                <a:cs typeface="Times New Roman" panose="02020603050405020304" pitchFamily="18" charset="0"/>
              </a:rPr>
            </a:br>
            <a:r>
              <a:rPr lang="ru-RU" sz="1800" b="1" cap="none" dirty="0" smtClean="0">
                <a:solidFill>
                  <a:schemeClr val="bg1"/>
                </a:solidFill>
                <a:latin typeface="Times New Roman" panose="02020603050405020304" pitchFamily="18" charset="0"/>
                <a:cs typeface="Times New Roman" panose="02020603050405020304" pitchFamily="18" charset="0"/>
              </a:rPr>
              <a:t>– порядок приема администратором общего собрания решений собственников помещений в многоквартирном доме по вопросам, поставленным на голосование; </a:t>
            </a:r>
            <a:br>
              <a:rPr lang="ru-RU" sz="1800" b="1" cap="none" dirty="0" smtClean="0">
                <a:solidFill>
                  <a:schemeClr val="bg1"/>
                </a:solidFill>
                <a:latin typeface="Times New Roman" panose="02020603050405020304" pitchFamily="18" charset="0"/>
                <a:cs typeface="Times New Roman" panose="02020603050405020304" pitchFamily="18" charset="0"/>
              </a:rPr>
            </a:br>
            <a:r>
              <a:rPr lang="ru-RU" sz="1800" b="1" cap="none" dirty="0" smtClean="0">
                <a:solidFill>
                  <a:schemeClr val="bg1"/>
                </a:solidFill>
                <a:latin typeface="Times New Roman" panose="02020603050405020304" pitchFamily="18" charset="0"/>
                <a:cs typeface="Times New Roman" panose="02020603050405020304" pitchFamily="18" charset="0"/>
              </a:rPr>
              <a:t>– продолжительность голосования по вопросам повестки дня общего собрания собственников помещений в многоквартирном доме в форме заочного голосования с использованием системы;</a:t>
            </a:r>
            <a:br>
              <a:rPr lang="ru-RU" sz="1800" b="1" cap="none" dirty="0" smtClean="0">
                <a:solidFill>
                  <a:schemeClr val="bg1"/>
                </a:solidFill>
                <a:latin typeface="Times New Roman" panose="02020603050405020304" pitchFamily="18" charset="0"/>
                <a:cs typeface="Times New Roman" panose="02020603050405020304" pitchFamily="18" charset="0"/>
              </a:rPr>
            </a:br>
            <a:r>
              <a:rPr lang="ru-RU" sz="1800" b="1" cap="none" dirty="0" smtClean="0">
                <a:solidFill>
                  <a:schemeClr val="bg1"/>
                </a:solidFill>
                <a:latin typeface="Times New Roman" panose="02020603050405020304" pitchFamily="18" charset="0"/>
                <a:cs typeface="Times New Roman" panose="02020603050405020304" pitchFamily="18" charset="0"/>
              </a:rPr>
              <a:t>– определение лиц, которые от имени собственников помещений в многоквартирном доме уполномочены на использование системы или иных информационных систем при проведении общего собрания собственников помещений в многоквартирном доме в форме заочного голосования (администратора общего собрания собственников) с указанием СНИЛС и (или) ОГРН.</a:t>
            </a:r>
            <a:endParaRPr lang="ru-RU" sz="1800" b="1" cap="none"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42170" t="27366" r="23196" b="51539"/>
          <a:stretch/>
        </p:blipFill>
        <p:spPr bwMode="auto">
          <a:xfrm>
            <a:off x="889462" y="4006735"/>
            <a:ext cx="10612582" cy="2851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5007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3107</TotalTime>
  <Words>1176</Words>
  <Application>Microsoft Office PowerPoint</Application>
  <PresentationFormat>Широкоэкранный</PresentationFormat>
  <Paragraphs>37</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Calibri</vt:lpstr>
      <vt:lpstr>Century Gothic</vt:lpstr>
      <vt:lpstr>Times New Roman</vt:lpstr>
      <vt:lpstr>Wingdings 3</vt:lpstr>
      <vt:lpstr>Сектор</vt:lpstr>
      <vt:lpstr>МЕТОДИЧЕСКИЕ РЕКОМЕНДАЦИИ  по проведению ОСС посредством заочного голосования с использованием ГИС ЖКХ </vt:lpstr>
      <vt:lpstr>Для принятия участия в голосованиях необходимо нажать на гиперссылку «голосование по дому» на главной странице личного кабинета. </vt:lpstr>
      <vt:lpstr>Отображается страница «реестр сведений о голосовании» на вкладке «голосования». Для организации ОСС необходимо открыть вкладку «сообщения о проведении общего собрания» </vt:lpstr>
      <vt:lpstr>Для создания нового сообщения о проведении ОСС необходимо нажать на кнопку «Добавить» </vt:lpstr>
      <vt:lpstr>Заполните обязательные поля блока «общая информация». В поле «номер» введите номер сообщения. Для заполнения поля «дата составления» выберите дату из календаря или введите ее вручную. При выборе типа собрания «собрание собственников» для заполнения поля «адрес дома» нажмите на кнопку «выбрать» и выберите значение из справочника. Из выпадающих списков выберите вид и форму собрания. </vt:lpstr>
      <vt:lpstr>Внимание!  Форма «заочное голосование с использованием системы» доступна только в тех домах, где еще не выбран администратор ОСС и не проводилось голосований с использованием системы. В зависимости от выбранной формы проведения в блоке «общая информация» отображаются дополнительные поля. Заполните их.  При выборе формы собрания «заочное голосование с использованием системы» отображаются дополнительные поля.</vt:lpstr>
      <vt:lpstr>Для заполнения блока «инициаторы голосования» нажмите на кнопку «добавить» и выберите значение из выпадающего списка.</vt:lpstr>
      <vt:lpstr>Установите переключатель в положение «физическое лицо» или «юридическое лицо». В первом случае требуется указать ФИО, СНИЛС и данные документа, удостоверяющего личность. Во втором - выбрать организацию из справочника.</vt:lpstr>
      <vt:lpstr>В блоке «повестка» добавьте один или несколько вопросов повестки. Для добавления вопроса нажмите на кнопку «добавить». Если нет никаких вопросов, которые хотите вынести на голосование, то можно провести ОСС по вопросам, которые выбраны в системе по умолчанию:  – порядок приема администратором общего собрания сообщений о проведении общих собраний собственников помещений в многоквартирном доме;  – порядок приема администратором общего собрания решений собственников помещений в многоквартирном доме по вопросам, поставленным на голосование;  – продолжительность голосования по вопросам повестки дня общего собрания собственников помещений в многоквартирном доме в форме заочного голосования с использованием системы; – определение лиц, которые от имени собственников помещений в многоквартирном доме уполномочены на использование системы или иных информационных систем при проведении общего собрания собственников помещений в многоквартирном доме в форме заочного голосования (администратора общего собрания собственников) с указанием СНИЛС и (или) ОГРН.</vt:lpstr>
      <vt:lpstr>Презентация PowerPoint</vt:lpstr>
      <vt:lpstr>Чтобы сохранить сообщение о проведении ОСС, нажмите на кнопку «сохранить».  Сохраненное сообщение недоступно для просмотра собственниками многоквартирного дома. Для размещения сообщения о проведении ОСС в ГИС ЖКХ нажмите на кнопку «разместить». Для всех зарегистрированных в ГИС ЖКХ собственников, привязанных к дому, указанному в сообщении о проведении ОСС, система формирует уведомление о проведении ОСС и отправляет его по адресам электронной почты, указанным в регистрационных данных собственников.   ПРИМЕЧАНИЕ: сообщение о проведении общего собрания собственников помещений в многоквартирном доме в форме заочного голосования с использованием системы размещается администратором общего собрания в ГИС ЖКХ не позднее чем за десять дней до даты и времени начала проведения такого собрания. Продолжительность собрания не менее 7 дней и не более 60 дней.</vt:lpstr>
      <vt:lpstr>Презентация PowerPoint</vt:lpstr>
      <vt:lpstr>Презентация PowerPoint</vt:lpstr>
      <vt:lpstr>Презентация PowerPoint</vt:lpstr>
      <vt:lpstr>Система позволяет пользователю размещать решения собственника по голосованию. Размещение решений доступно для размещенных сообщений о проведении первого общего собрания собственников.  Система отображает страницу «решение собственника». Для прикрепления решения собственника, переданного в письменной форме, к сообщению о проведении ОСС выполните следующие шаги.  На вкладке «сообщения о проведении общего собрания» раскройте контекстное меню сообщения в статусе «сообщение размещено», «голосование идет» или «голосование завершено» (в случае если ещё не подведены итоги голосования), и выберите пункт «просмотреть».</vt:lpstr>
      <vt:lpstr>Отображается страница «просмотр сообщения о проведении общего собрания». Нажмите на кнопку «внести решение» внизу страницы. Кнопка отображается, пока не добавлен протокол по голосованию.</vt:lpstr>
      <vt:lpstr>Заполните поля формы.  В первую очередь выберите тип собственника, установив переключатель в положение «физическое лицо» или «юридическое лицо».  - Для физического лица необходимо указать ФИО, СНИЛС и данные документа, удостоверяющего личность.  - Для юридического лица необходимо выбрать организацию из справочника.  Внесите сведения о собственности. Для этого нажмите на кнопку «добавить» в блоке «сведения о собственности». Введите номер и дату государственной регистрации права собственности и нажмите «сохранить».</vt:lpstr>
      <vt:lpstr>Далее укажите решение собственника по каждому из вопросов повестки, установив переключатель в соответствующее положение: – «За»;  – «Против»;  – «Воздержался». Прикрепите электронный образ решения собственника и нажмите на кнопку «разместить». Решение собственника добавлено.</vt:lpstr>
      <vt:lpstr>Проголосовать собственники могут войди во вкладку «голосования» выбрав вопросы и пункты «ЗА», «ПРОТИВ», «ВОЗДЕРЖАЛСЯ»</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Мельников Евгений Анатольевич</dc:creator>
  <cp:lastModifiedBy>Шеховцов Александр Алексеевич</cp:lastModifiedBy>
  <cp:revision>20</cp:revision>
  <cp:lastPrinted>2023-01-24T02:56:29Z</cp:lastPrinted>
  <dcterms:created xsi:type="dcterms:W3CDTF">2023-01-17T04:15:39Z</dcterms:created>
  <dcterms:modified xsi:type="dcterms:W3CDTF">2023-01-24T04:22:50Z</dcterms:modified>
</cp:coreProperties>
</file>