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79" r:id="rId2"/>
    <p:sldId id="293" r:id="rId3"/>
    <p:sldId id="290" r:id="rId4"/>
    <p:sldId id="291" r:id="rId5"/>
    <p:sldId id="292" r:id="rId6"/>
    <p:sldId id="294" r:id="rId7"/>
    <p:sldId id="295" r:id="rId8"/>
    <p:sldId id="297" r:id="rId9"/>
    <p:sldId id="299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89C"/>
    <a:srgbClr val="24364E"/>
    <a:srgbClr val="3366FF"/>
    <a:srgbClr val="FF6600"/>
    <a:srgbClr val="45B8D3"/>
    <a:srgbClr val="8FDCE2"/>
    <a:srgbClr val="21788B"/>
    <a:srgbClr val="DDDDDD"/>
    <a:srgbClr val="94C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1" d="100"/>
          <a:sy n="71" d="100"/>
        </p:scale>
        <p:origin x="-120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5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39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46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4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3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0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78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52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8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19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55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0CD03F7-F71C-4F4D-8BD2-10368B1BAB65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262CC34-087A-4269-89F0-42855D800E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19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6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6" y="66293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-70586" y="818147"/>
            <a:ext cx="12262586" cy="42808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4000" b="1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применении мер ответственности к лицам, замещающим муниципальные должности, представившим недостоверные или неполные сведения о доходах, расходах, об имуществе и обязательствах имущественного характера, если искажение этих сведений является несущественным</a:t>
            </a:r>
            <a:endParaRPr lang="ru-RU" sz="4000" b="1" dirty="0">
              <a:solidFill>
                <a:srgbClr val="1308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95" y="5596120"/>
            <a:ext cx="3682710" cy="1261880"/>
          </a:xfrm>
          <a:prstGeom prst="rect">
            <a:avLst/>
          </a:prstGeom>
          <a:noFill/>
        </p:spPr>
        <p:txBody>
          <a:bodyPr wrap="square" lIns="91276" tIns="45718" rIns="91276" bIns="45718" rtlCol="0">
            <a:spAutoFit/>
          </a:bodyPr>
          <a:lstStyle/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БУРКАТСКАЯ ЛЮДМИЛА ФЕДОРОВНА -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начальника отдела по 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профилактике коррупционных и иных 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правонарушений </a:t>
            </a:r>
            <a:r>
              <a:rPr lang="ru-RU" sz="1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ДОУиГГС</a:t>
            </a:r>
            <a:r>
              <a:rPr lang="ru-RU" sz="2000" b="1" dirty="0" smtClean="0">
                <a:solidFill>
                  <a:schemeClr val="accent2"/>
                </a:solidFill>
                <a:ea typeface="Tahoma" panose="020B0604030504040204" pitchFamily="34" charset="0"/>
                <a:cs typeface="Segoe UI Semibold" panose="020B0702040204020203" pitchFamily="34" charset="0"/>
              </a:rPr>
              <a:t>		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uLnTx/>
              <a:uFillTx/>
              <a:cs typeface="Segoe UI Semibold" panose="020B0702040204020203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690611" y="6227976"/>
            <a:ext cx="1426830" cy="4404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год</a:t>
            </a:r>
            <a:endParaRPr lang="ru-RU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6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6" y="66293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116404" y="90867"/>
            <a:ext cx="7393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ИЗМЕНЕНИЯ    </a:t>
            </a:r>
            <a:r>
              <a:rPr lang="ru-RU" sz="28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законодательства</a:t>
            </a:r>
            <a:endParaRPr lang="ru-RU" sz="28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81456" y="3787631"/>
            <a:ext cx="11850124" cy="29115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внесены изменения, уточняющие ответственность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депутата, члена выборного органа местного самоуправления, выборного должностного лица местного самоуправления 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 коррупционные </a:t>
            </a:r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правонарушения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5114" y="856882"/>
            <a:ext cx="10946183" cy="26011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Федеральным законом от 26 июля 2019 года №228-ФЗ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(вступил в силу 06.08.2019)                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внесении изменений в статью 40 Федерального закона              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 общих принципах организации местного самоуправления в Российской Федерации» и статью 13.1 Федерального закона </a:t>
            </a:r>
            <a:endParaRPr lang="ru-RU" sz="2800" b="1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противодействии коррупции» -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531443" y="3397808"/>
            <a:ext cx="629011" cy="77964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1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7" name="Прямоугольник 6"/>
          <p:cNvSpPr/>
          <p:nvPr/>
        </p:nvSpPr>
        <p:spPr>
          <a:xfrm>
            <a:off x="863616" y="180305"/>
            <a:ext cx="9460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131-ФЗ - ОТВЕТСТВЕННОСТЬ  </a:t>
            </a:r>
            <a:r>
              <a:rPr lang="ru-RU" sz="16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 изменений    </a:t>
            </a:r>
            <a:endParaRPr lang="ru-RU" sz="16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2612" y="669072"/>
            <a:ext cx="6132878" cy="59821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7.1</a:t>
            </a:r>
            <a:r>
              <a:rPr lang="ru-RU" sz="24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4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статьи 40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1308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 выборного органа местного самоуправления,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-выборное должностное лицо местного самоуправления,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-иное лицо, замещающее муниципальную должность,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Полномочия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прекращаются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досрочно в случае несоблюдения ограничений, запретов, неисполнения обязанностей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установленных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Федеральными законами: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25.12.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2008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 273-ФЗ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противодействии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коррупции»,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03.12.2012 N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230-ФЗ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контроле за соответствием расходов лиц, замещающих государственные должности, и иных лиц их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доходам»,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07.05.2013 N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79-ФЗ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инструментами».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9" y="48888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541481" y="180305"/>
            <a:ext cx="66505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131-ФЗ - ОТВЕТСТВЕННОСТЬ </a:t>
            </a:r>
            <a:r>
              <a:rPr lang="ru-RU" sz="16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 изменений</a:t>
            </a:r>
            <a:r>
              <a:rPr lang="ru-RU" sz="1600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ru-RU" sz="1600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68328" y="776704"/>
            <a:ext cx="5773414" cy="59821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7.1</a:t>
            </a:r>
            <a:r>
              <a:rPr lang="ru-RU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статьи 40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 выборного органа местного самоуправления,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-выборное должностное лицо местного самоуправления,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600" b="1" strike="sngStrike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иное лицо, замещающее муниципальную должность</a:t>
            </a:r>
            <a:r>
              <a:rPr 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Полномочия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прекращаются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досрочно в случае несоблюдения ограничений, запретов, неисполнения обязанностей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установленных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Федеральными законами: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25.12.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2008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 273-ФЗ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противодействии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коррупции»,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03.12.2012 N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230-ФЗ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контроле за соответствием расходов лиц, замещающих государственные должности, и иных лиц их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доходам», </a:t>
            </a:r>
          </a:p>
          <a:p>
            <a:pPr marL="285750" lvl="1" indent="-2857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 07.05.2013 N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79-ФЗ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«О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инструментами»,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!!!</a:t>
            </a:r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если иное не предусмотрено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Федеральным законом №131-ФЗ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126682" y="1447911"/>
            <a:ext cx="500704" cy="2259116"/>
          </a:xfrm>
          <a:prstGeom prst="curvedRightArrow">
            <a:avLst>
              <a:gd name="adj1" fmla="val 25000"/>
              <a:gd name="adj2" fmla="val 46431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6116082" y="903006"/>
            <a:ext cx="555492" cy="2354245"/>
          </a:xfrm>
          <a:prstGeom prst="curvedRightArrow">
            <a:avLst>
              <a:gd name="adj1" fmla="val 25000"/>
              <a:gd name="adj2" fmla="val 46431"/>
              <a:gd name="adj3" fmla="val 2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828800" y="651667"/>
            <a:ext cx="349878" cy="32962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497840" y="669072"/>
            <a:ext cx="349878" cy="32962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2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723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7" name="Прямоугольник 6"/>
          <p:cNvSpPr/>
          <p:nvPr/>
        </p:nvSpPr>
        <p:spPr>
          <a:xfrm>
            <a:off x="1738184" y="183303"/>
            <a:ext cx="9935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131-ФЗ</a:t>
            </a:r>
            <a:r>
              <a:rPr lang="ru-RU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     ИНЫЕ МЕРЫ ОТВЕТСТВЕННОСТИ  </a:t>
            </a:r>
            <a:r>
              <a:rPr lang="ru-R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статью 40 введена часть7.3)    </a:t>
            </a:r>
            <a:endParaRPr lang="ru-R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2300" y="700217"/>
            <a:ext cx="11656193" cy="58032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выявлении в результате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проверки </a:t>
            </a:r>
            <a:r>
              <a:rPr lang="ru-RU" sz="24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достоверности </a:t>
            </a:r>
            <a:r>
              <a:rPr lang="ru-RU" sz="2400" b="1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 полноты </a:t>
            </a:r>
            <a:r>
              <a:rPr lang="ru-RU" sz="24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представленных сведений </a:t>
            </a:r>
            <a:r>
              <a:rPr lang="ru-RU" sz="2400" b="1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доходах, расходах, об имуществе и обязательствах имущественного характера</a:t>
            </a:r>
            <a:r>
              <a:rPr lang="ru-RU" sz="24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фактов несоблюдения ограничений, запретов, неисполнения обязанностей</a:t>
            </a:r>
            <a:r>
              <a:rPr lang="ru-RU" sz="24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которые установлены Федеральными законами: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dirty="0" smtClean="0">
                <a:solidFill>
                  <a:srgbClr val="13089C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25.12. 2008  N 273-ФЗ «О противодействии коррупции»,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от 03.12.2012 N 230-ФЗ «О контроле за соответствием расходов лиц, замещающих государственные должности, и иных лиц их доходам», </a:t>
            </a:r>
          </a:p>
          <a:p>
            <a:pPr marL="285750" lvl="1" indent="-2857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 07.05.2013 N 79-ФЗ  «О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инструментами»,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Высшее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должностное лицо субъекта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РФ </a:t>
            </a:r>
            <a:r>
              <a:rPr lang="ru-RU" sz="20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обращается  </a:t>
            </a:r>
            <a:r>
              <a:rPr lang="ru-RU" sz="2000" b="1" u="sng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 заявлением </a:t>
            </a:r>
            <a:r>
              <a:rPr lang="ru-RU" sz="20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в</a:t>
            </a:r>
            <a:r>
              <a:rPr lang="ru-RU" sz="2000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			             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			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или</a:t>
            </a:r>
            <a:endParaRPr lang="ru-RU" sz="2400" dirty="0" smtClean="0">
              <a:solidFill>
                <a:srgbClr val="13089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400" dirty="0">
              <a:solidFill>
                <a:srgbClr val="13089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400" dirty="0" smtClean="0">
              <a:solidFill>
                <a:srgbClr val="13089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		ИЛИ 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dirty="0">
              <a:solidFill>
                <a:srgbClr val="24364E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4423" y="4252280"/>
            <a:ext cx="5574613" cy="711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орган местного самоуправления, уполномоченный принимать соответствующее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решение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78714" y="4408463"/>
            <a:ext cx="1251285" cy="585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суд</a:t>
            </a:r>
            <a:r>
              <a:rPr lang="ru-RU" sz="2000" dirty="0">
                <a:solidFill>
                  <a:srgbClr val="002060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Стрелка вправо 10"/>
          <p:cNvSpPr/>
          <p:nvPr/>
        </p:nvSpPr>
        <p:spPr>
          <a:xfrm rot="3519571">
            <a:off x="10112258" y="4341718"/>
            <a:ext cx="512321" cy="185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20278" y="5253322"/>
            <a:ext cx="5574613" cy="114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досрочном прекращении полномочий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депутата, члена выборного органа местного самоуправления, выборного должностного лица местного самоуправления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133348" y="5333404"/>
            <a:ext cx="3296651" cy="10683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применении </a:t>
            </a:r>
            <a:r>
              <a:rPr lang="ru-RU" sz="2000" b="1" dirty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отношении указанных лиц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иной меры ответственности</a:t>
            </a:r>
          </a:p>
        </p:txBody>
      </p:sp>
      <p:sp>
        <p:nvSpPr>
          <p:cNvPr id="14" name="Левая фигурная скобка 13"/>
          <p:cNvSpPr/>
          <p:nvPr/>
        </p:nvSpPr>
        <p:spPr>
          <a:xfrm rot="16200000">
            <a:off x="6967414" y="1753887"/>
            <a:ext cx="281197" cy="678531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6" y="66293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трелка вправо 15"/>
          <p:cNvSpPr/>
          <p:nvPr/>
        </p:nvSpPr>
        <p:spPr>
          <a:xfrm rot="5400000">
            <a:off x="8139180" y="6300195"/>
            <a:ext cx="512321" cy="3048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0161678" flipV="1">
            <a:off x="6070632" y="4492282"/>
            <a:ext cx="3529954" cy="10683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1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6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24" y="77828"/>
            <a:ext cx="717387" cy="872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325416" y="1329485"/>
            <a:ext cx="1251285" cy="5855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solidFill>
                  <a:srgbClr val="002060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суд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3988" y="646470"/>
            <a:ext cx="105460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Высшее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должностное лицо субъекта РФ 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обращается  </a:t>
            </a:r>
            <a:r>
              <a:rPr lang="ru-RU" sz="2000" b="1" u="sng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 заявлением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в: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  <a:r>
              <a:rPr lang="ru-RU" sz="2000" b="1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</a:t>
            </a:r>
            <a:endParaRPr lang="ru-RU" sz="2000" b="1" dirty="0">
              <a:solidFill>
                <a:srgbClr val="13089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				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или</a:t>
            </a:r>
            <a:endParaRPr lang="ru-RU" sz="2000" dirty="0">
              <a:solidFill>
                <a:srgbClr val="13089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 smtClean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	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               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	ИЛИ 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3519571">
            <a:off x="9213304" y="1183362"/>
            <a:ext cx="512321" cy="185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9653923">
            <a:off x="6589089" y="1312768"/>
            <a:ext cx="1886082" cy="11420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 rot="16200000">
            <a:off x="6813410" y="-1298769"/>
            <a:ext cx="281197" cy="678531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81457" y="2256936"/>
            <a:ext cx="5957790" cy="91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досрочном прекращении полномочий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депутата, члена выборного органа местного самоуправления, выборного должностного лица местного самоуправления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698341" y="2253864"/>
            <a:ext cx="3296651" cy="642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применении </a:t>
            </a:r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иной 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меры ответственности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005138" y="3134510"/>
            <a:ext cx="7173979" cy="365938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предупреждение;</a:t>
            </a:r>
          </a:p>
          <a:p>
            <a:pPr marL="285750" indent="-2857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освобождение депутата, члена выборного органа местного самоуправления от должности в представительном органе муниципального образования, выборном органе местного самоуправления с лишением права занимать должности в представительном органе муниципального образования, выборном органе местного самоуправления до прекращения срока его полномочий;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освобождение от осуществления полномочий на постоянной основе с лишением права осуществлять полномочия на постоянной основе до прекращения срока его полномочий;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запрет занимать должности в представительном органе муниципального образования, выборном органе местного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самоуправления до прекращения срока его полномочий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5) запрет исполнять полномочия на постоянной основе до прекращения срока его полномочий.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1456" y="3488959"/>
            <a:ext cx="4307354" cy="30886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 smtClean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 ПРЕДСТАВЛЕНИЕ</a:t>
            </a:r>
          </a:p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недостоверных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или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неполных сведений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своих доходах, расходах, об имуществе и обязательствах имущественного характера, а также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сведений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доходах, расходах, об имуществе и обязательствах имущественного характера своих супруги (супруга) и несовершеннолетних детей, </a:t>
            </a:r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!!! если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искажение этих сведений является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несущественным.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5400000">
            <a:off x="8858623" y="2910388"/>
            <a:ext cx="381358" cy="21976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ашивка 7"/>
          <p:cNvSpPr/>
          <p:nvPr/>
        </p:nvSpPr>
        <p:spPr>
          <a:xfrm>
            <a:off x="4578532" y="4381642"/>
            <a:ext cx="336883" cy="433137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62527" y="1186876"/>
            <a:ext cx="5574613" cy="711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орган местного самоуправления, уполномоченный принимать соответствующее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решение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04087" y="144907"/>
            <a:ext cx="9935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131-ФЗ</a:t>
            </a:r>
            <a:r>
              <a:rPr lang="ru-RU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     ИНЫЕ МЕРЫ ОТВЕТСТВЕННОСТИ  </a:t>
            </a:r>
            <a:r>
              <a:rPr lang="ru-RU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статью 40 введена часть7.3)    </a:t>
            </a:r>
            <a:endParaRPr lang="ru-RU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3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18" name="Прямоугольник 17"/>
          <p:cNvSpPr/>
          <p:nvPr/>
        </p:nvSpPr>
        <p:spPr>
          <a:xfrm>
            <a:off x="3161610" y="820347"/>
            <a:ext cx="3167008" cy="1380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dirty="0" smtClean="0">
                <a:solidFill>
                  <a:srgbClr val="002060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депутату, члену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выборного органа местного самоуправления,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выборному должностному лицу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местного самоуправления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89155" y="718491"/>
            <a:ext cx="2378205" cy="5826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dirty="0" smtClean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Применение меры ответственности: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300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</a:t>
            </a:r>
            <a:r>
              <a:rPr lang="ru-RU" sz="1300" b="1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предупреждение</a:t>
            </a:r>
            <a:r>
              <a:rPr lang="ru-RU" sz="13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3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</a:t>
            </a:r>
            <a:r>
              <a:rPr lang="ru-RU" sz="13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освобождение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 должности 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лишением права занимать должности до прекращения срока его полномочий;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300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</a:t>
            </a:r>
            <a:r>
              <a:rPr lang="ru-RU" sz="1300" b="1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освобождение </a:t>
            </a:r>
            <a:r>
              <a:rPr lang="ru-RU" sz="1300" b="1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 осуществления полномочий на постоянной основе</a:t>
            </a:r>
            <a:r>
              <a:rPr lang="ru-RU" sz="13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 лишением права осуществлять полномочия на постоянной основе до прекращения срока его полномочий;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3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4)запрет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занимать должности в представительном органе </a:t>
            </a:r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муниципального образования, выборном органе местного самоуправления до прекращения срока его полномочий;</a:t>
            </a:r>
          </a:p>
          <a:p>
            <a:pPr marL="171450" lvl="1" indent="-171450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q"/>
            </a:pPr>
            <a:r>
              <a:rPr lang="ru-RU" sz="1300" b="1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5)запрет </a:t>
            </a:r>
            <a:r>
              <a:rPr lang="ru-RU" sz="1300" b="1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исполнять полномочия на постоянной основе </a:t>
            </a:r>
            <a:r>
              <a:rPr lang="ru-RU" sz="1300" dirty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 прекращения срока его полномочий</a:t>
            </a:r>
            <a:r>
              <a:rPr lang="ru-RU" sz="1300" dirty="0" smtClean="0">
                <a:solidFill>
                  <a:srgbClr val="24364E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Franklin Gothic Demi Cond" panose="020B07060304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59065" y="857354"/>
            <a:ext cx="5062888" cy="1649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b="1" dirty="0" smtClean="0">
                <a:solidFill>
                  <a:srgbClr val="24364E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 ПРЕДСТАВЛЕНИЕ</a:t>
            </a: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недостоверных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или </a:t>
            </a: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неполных сведений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своих доходах, расходах, об имуществе и обязательствах имущественного характера, а также </a:t>
            </a: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сведений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доходах, расходах, об имуществе и обязательствах имущественного характера своих супруги (супруга) и несовершеннолетних детей, </a:t>
            </a:r>
            <a:endParaRPr lang="ru-RU" sz="1400" b="1" dirty="0" smtClean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0" lvl="1" algn="just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!!! если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искажение этих сведений является 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несущественным.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2949442" y="1311691"/>
            <a:ext cx="381358" cy="21976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330800" y="2812156"/>
            <a:ext cx="7992994" cy="711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Порядке, определенном муниципальным правовым актом 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соответствии с законом субъекта Российской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Федерации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2" y="96209"/>
            <a:ext cx="590541" cy="71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Стрелка вправо 24"/>
          <p:cNvSpPr/>
          <p:nvPr/>
        </p:nvSpPr>
        <p:spPr>
          <a:xfrm rot="10800000">
            <a:off x="6540786" y="1311692"/>
            <a:ext cx="381358" cy="21976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Нашивка 25"/>
          <p:cNvSpPr/>
          <p:nvPr/>
        </p:nvSpPr>
        <p:spPr>
          <a:xfrm rot="5400000">
            <a:off x="7375424" y="3525624"/>
            <a:ext cx="336883" cy="433137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2878280" y="2951585"/>
            <a:ext cx="336883" cy="433137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6721" y="3902276"/>
            <a:ext cx="8994711" cy="2862322"/>
          </a:xfrm>
          <a:prstGeom prst="rect">
            <a:avLst/>
          </a:prstGeom>
          <a:solidFill>
            <a:schemeClr val="bg1"/>
          </a:solidFill>
          <a:effectLst>
            <a:softEdge rad="228600"/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Статья 8.1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Закона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Новосибирской области от 10.11.2017 N 216-ОЗ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«Об 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отдельных вопросах, связанных с исполнением гражданами, претендующими на замещение должности главы местной администрации по контракту, муниципальной должности, и лицами, замещающими должность главы местной администрации по контракту, муниципальные должности, обязанности по представлению сведений о доходах, расходах, об имуществе и обязательствах имущественного характера, и о внесении изменений в отдельные законы Новосибирской </a:t>
            </a: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области» </a:t>
            </a: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(изменения вступили в силу 09.12.2019)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07887" y="192238"/>
            <a:ext cx="11591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131-ФЗ</a:t>
            </a: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ИНЫЕ МЕРЫ ОТВЕТСТВЕННОСТИ 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(в статью 40 </a:t>
            </a:r>
            <a:r>
              <a:rPr lang="ru-RU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введена часть7.3-1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.)    </a:t>
            </a:r>
            <a:endParaRPr lang="ru-RU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5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7" name="Прямоугольник 6"/>
          <p:cNvSpPr/>
          <p:nvPr/>
        </p:nvSpPr>
        <p:spPr>
          <a:xfrm>
            <a:off x="2857316" y="167355"/>
            <a:ext cx="9113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216-ОЗ</a:t>
            </a:r>
            <a:r>
              <a:rPr lang="ru-RU" b="1" dirty="0" smtClean="0">
                <a:solidFill>
                  <a:srgbClr val="FFC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b="1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   ОТВЕТСТВЕННОСТЬ    после  изменений</a:t>
            </a:r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(статья 8.1)</a:t>
            </a:r>
            <a:endParaRPr lang="ru-RU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20278" y="708758"/>
            <a:ext cx="10712917" cy="3692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соответствии с законом субъекта Российской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Федерации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6" y="66293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96254" y="1226060"/>
            <a:ext cx="12012328" cy="1292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Отдел по профилактике коррупционных и иных правонарушений </a:t>
            </a:r>
            <a:r>
              <a:rPr lang="ru-RU" sz="1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ДОУиГГС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 результатам проверочных мероприятий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направляет Губернатору НСО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письменную информацию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недостоверности или неполноте сведений о доходах, расходах, об имуществе и обязательствах имущественного характера,  искажение которых является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несущественным, представленных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депутатом, членом выборного органа местного самоуправления, выборным должностным лицом местного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самоуправления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254" y="2625667"/>
            <a:ext cx="12012328" cy="19254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Franklin Gothic Demi Cond" panose="020B07060304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Информация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течение 30 дней со дня рассмотрения Губернатором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НСО доклада о результатах проверки - 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направляется в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представительный орган местного самоуправления соответствующего муниципального образования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НСО для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рассмотрения и применения мер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ответственности.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Меры ответственности применяются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течение шести месяцев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 дня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поступления информации 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указанный представительный орган местного самоуправления,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 считая периода временной нетрудоспособности, периода пребывания в отпуске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депутата, члена выборного органа местного самоуправления, выборного должностного лица местного самоуправления, в отношении которого представлена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информация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6254" y="4735715"/>
            <a:ext cx="12012328" cy="1292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 рассмотрении вопроса о применении меры ответственности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депутату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члену выборного органа местного самоуправления, выборному должностному лицу местного самоуправления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должна быть обеспечена возможность дачи объяснений по факту (фактам) недостоверности или неполноты представленных им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сведений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а также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должны быть учтены характер искажения им сведений, соблюдение им ограничений, запретов, исполнение обязанностей, установленных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273-ФЗ, 230-ФЗ, 79-ФЗ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603" y="6087819"/>
            <a:ext cx="12012328" cy="72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принятом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решении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применении меры ответственности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представительный орган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уведомляет Губернатора  НСО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течение пяти рабочих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дней со дня принятия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 rot="5400000">
            <a:off x="6118452" y="1009492"/>
            <a:ext cx="336883" cy="433137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5400000">
            <a:off x="6196571" y="2498136"/>
            <a:ext cx="195081" cy="255062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Нашивка 29"/>
          <p:cNvSpPr/>
          <p:nvPr/>
        </p:nvSpPr>
        <p:spPr>
          <a:xfrm rot="5400000">
            <a:off x="6196571" y="4592619"/>
            <a:ext cx="195081" cy="255062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 rot="5400000">
            <a:off x="6268756" y="5984153"/>
            <a:ext cx="195081" cy="255062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5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7" name="Прямоугольник 6"/>
          <p:cNvSpPr/>
          <p:nvPr/>
        </p:nvSpPr>
        <p:spPr>
          <a:xfrm>
            <a:off x="-281300" y="75935"/>
            <a:ext cx="11591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МЕРЫ  ОТВЕТСТВЕННОСТИ</a:t>
            </a:r>
            <a:r>
              <a:rPr lang="ru-RU" sz="2800" b="1" dirty="0" smtClean="0">
                <a:solidFill>
                  <a:srgbClr val="FFC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</a:t>
            </a:r>
            <a:endParaRPr lang="ru-RU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5" y="0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4932" y="1015278"/>
            <a:ext cx="11170507" cy="5016758"/>
          </a:xfrm>
          <a:prstGeom prst="rect">
            <a:avLst/>
          </a:prstGeom>
          <a:solidFill>
            <a:schemeClr val="bg1"/>
          </a:solidFill>
          <a:effectLst>
            <a:softEdge rad="228600"/>
          </a:effectLst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 настоящее время </a:t>
            </a:r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отделом по профилактике коррупционных и иных правонарушений </a:t>
            </a:r>
            <a:r>
              <a:rPr lang="ru-RU" sz="32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ДОУиГГС</a:t>
            </a:r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осуществляется разработка </a:t>
            </a:r>
          </a:p>
          <a:p>
            <a:pPr algn="ctr"/>
            <a:r>
              <a:rPr lang="ru-RU" sz="3200" b="1" dirty="0" smtClean="0">
                <a:solidFill>
                  <a:srgbClr val="24364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модельного муниципального правового акта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«Об </a:t>
            </a:r>
            <a:r>
              <a:rPr lang="ru-RU" sz="32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утверждении Порядка принятия решения о применении к депутату, члену выборного органа местного самоуправления, выборному должностному лицу местного самоуправления </a:t>
            </a:r>
            <a:r>
              <a:rPr lang="ru-RU" sz="32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мер </a:t>
            </a:r>
            <a:r>
              <a:rPr lang="ru-RU" sz="32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ответственности, предусмотренных частью 7.3-1 статьи 40 Федерального закона от 06.10.2003 № 131-ФЗ «Об общих принципах организации местного самоуправления в Российской Федерации» </a:t>
            </a:r>
            <a:r>
              <a:rPr lang="ru-RU" sz="32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ctangl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83" y="167355"/>
            <a:ext cx="12204700" cy="431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pic>
        <p:nvPicPr>
          <p:cNvPr id="6" name="Picture 2" descr="Картинки по запросу герб новосибирской област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6" y="66293"/>
            <a:ext cx="766355" cy="93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-70586" y="818147"/>
            <a:ext cx="12262586" cy="42808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4000" b="1" dirty="0">
                <a:solidFill>
                  <a:srgbClr val="13089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применении мер ответственности к лицам, замещающим муниципальные должности, представившим недостоверные или неполные сведения о доходах, расходах, об имуществе и обязательствах имущественного характера, если искажение этих сведений является несущественным</a:t>
            </a:r>
            <a:endParaRPr lang="ru-RU" sz="4000" b="1" dirty="0">
              <a:solidFill>
                <a:srgbClr val="1308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95" y="5596120"/>
            <a:ext cx="3682710" cy="1261880"/>
          </a:xfrm>
          <a:prstGeom prst="rect">
            <a:avLst/>
          </a:prstGeom>
          <a:noFill/>
        </p:spPr>
        <p:txBody>
          <a:bodyPr wrap="square" lIns="91276" tIns="45718" rIns="91276" bIns="45718" rtlCol="0">
            <a:spAutoFit/>
          </a:bodyPr>
          <a:lstStyle/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БУРКАТСКАЯ ЛЮДМИЛА ФЕДОРОВНА -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заместитель начальника отдела по 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профилактике коррупционных и иных </a:t>
            </a:r>
          </a:p>
          <a:p>
            <a:pPr lvl="0" algn="just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правонарушений </a:t>
            </a:r>
            <a:r>
              <a:rPr lang="ru-RU" sz="1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ДОУиГГС</a:t>
            </a:r>
            <a:r>
              <a:rPr lang="ru-RU" sz="2000" b="1" dirty="0" smtClean="0">
                <a:solidFill>
                  <a:schemeClr val="accent2"/>
                </a:solidFill>
                <a:ea typeface="Tahoma" panose="020B0604030504040204" pitchFamily="34" charset="0"/>
                <a:cs typeface="Segoe UI Semibold" panose="020B0702040204020203" pitchFamily="34" charset="0"/>
              </a:rPr>
              <a:t>		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uLnTx/>
              <a:uFillTx/>
              <a:cs typeface="Segoe UI Semibold" panose="020B0702040204020203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690611" y="6227976"/>
            <a:ext cx="1426830" cy="4404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год</a:t>
            </a:r>
            <a:endParaRPr lang="ru-RU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3417</TotalTime>
  <Words>1362</Words>
  <Application>Microsoft Office PowerPoint</Application>
  <PresentationFormat>Произвольный</PresentationFormat>
  <Paragraphs>101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Метрополия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Правительство Новосибирской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Мартынов Максим Николаевич</dc:creator>
  <cp:lastModifiedBy>Минх Олеся Гиоргиевна</cp:lastModifiedBy>
  <cp:revision>265</cp:revision>
  <cp:lastPrinted>2019-12-06T02:52:46Z</cp:lastPrinted>
  <dcterms:created xsi:type="dcterms:W3CDTF">2019-03-15T07:03:19Z</dcterms:created>
  <dcterms:modified xsi:type="dcterms:W3CDTF">2019-12-25T10:15:29Z</dcterms:modified>
</cp:coreProperties>
</file>